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5" r:id="rId4"/>
  </p:sldMasterIdLst>
  <p:notesMasterIdLst>
    <p:notesMasterId r:id="rId11"/>
  </p:notesMasterIdLst>
  <p:handoutMasterIdLst>
    <p:handoutMasterId r:id="rId12"/>
  </p:handoutMasterIdLst>
  <p:sldIdLst>
    <p:sldId id="355" r:id="rId5"/>
    <p:sldId id="356" r:id="rId6"/>
    <p:sldId id="358" r:id="rId7"/>
    <p:sldId id="362" r:id="rId8"/>
    <p:sldId id="359" r:id="rId9"/>
    <p:sldId id="360" r:id="rId10"/>
  </p:sldIdLst>
  <p:sldSz cx="12192000" cy="6858000"/>
  <p:notesSz cx="6858000" cy="9144000"/>
  <p:custDataLst>
    <p:tags r:id="rId13"/>
  </p:custData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ndrodi, Zsombor" initials="EZ" lastIdx="19" clrIdx="0">
    <p:extLst>
      <p:ext uri="{19B8F6BF-5375-455C-9EA6-DF929625EA0E}">
        <p15:presenceInfo xmlns:p15="http://schemas.microsoft.com/office/powerpoint/2012/main" userId="S::zendrodi@deloittece.com::9b8d365f-d677-44eb-bca4-8f6afee08357" providerId="AD"/>
      </p:ext>
    </p:extLst>
  </p:cmAuthor>
  <p:cmAuthor id="2" name="Bán Erika" initials="BE" lastIdx="4" clrIdx="1">
    <p:extLst>
      <p:ext uri="{19B8F6BF-5375-455C-9EA6-DF929625EA0E}">
        <p15:presenceInfo xmlns:p15="http://schemas.microsoft.com/office/powerpoint/2012/main" userId="Bán Eri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32832"/>
    <a:srgbClr val="6EC3BF"/>
    <a:srgbClr val="5ABCC4"/>
    <a:srgbClr val="F2F2F2"/>
    <a:srgbClr val="03285E"/>
    <a:srgbClr val="187697"/>
    <a:srgbClr val="BD9359"/>
    <a:srgbClr val="A123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Közepesen sötét stílus 2 – 2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Közepesen sötét stílus 2 – 4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Világos stílus 3 – 4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Világos stílus 2 – 4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Téma alapján készült stílus 1 – 4. jelölőszín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E171933-4619-4E11-9A3F-F7608DF75F80}" styleName="Közepesen sötét stílus 1 – 4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8D230F3-CF80-4859-8CE7-A43EE81993B5}" styleName="Világos stílus 1 – 6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Világos stílus 3 – 6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1" autoAdjust="0"/>
    <p:restoredTop sz="96395" autoAdjust="0"/>
  </p:normalViewPr>
  <p:slideViewPr>
    <p:cSldViewPr snapToGrid="0">
      <p:cViewPr varScale="1">
        <p:scale>
          <a:sx n="99" d="100"/>
          <a:sy n="99" d="100"/>
        </p:scale>
        <p:origin x="1236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1EA495-14E3-4668-965A-60412E8227E0}" type="datetimeFigureOut">
              <a:rPr lang="hu-HU" smtClean="0"/>
              <a:t>2025.04.02.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D00E5B-B95B-43D4-8C43-FEB72BAFFB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5866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17FFA5-4801-CF4D-BCE9-49E8E1B41259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D8F6DD-A553-4241-A10E-5D0A7EC71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398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D8F6DD-A553-4241-A10E-5D0A7EC71C8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426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gradFill>
          <a:gsLst>
            <a:gs pos="100000">
              <a:srgbClr val="6EC3BE"/>
            </a:gs>
            <a:gs pos="13000">
              <a:srgbClr val="203667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zabadkézi sokszög: alakzat 29">
            <a:extLst>
              <a:ext uri="{FF2B5EF4-FFF2-40B4-BE49-F238E27FC236}">
                <a16:creationId xmlns:a16="http://schemas.microsoft.com/office/drawing/2014/main" id="{F9FF8329-6F87-0B6A-3C00-B4FEEA0193B6}"/>
              </a:ext>
            </a:extLst>
          </p:cNvPr>
          <p:cNvSpPr/>
          <p:nvPr userDrawn="1"/>
        </p:nvSpPr>
        <p:spPr>
          <a:xfrm>
            <a:off x="4732250" y="0"/>
            <a:ext cx="7459750" cy="6858000"/>
          </a:xfrm>
          <a:custGeom>
            <a:avLst/>
            <a:gdLst>
              <a:gd name="connsiteX0" fmla="*/ 1623298 w 7459750"/>
              <a:gd name="connsiteY0" fmla="*/ 0 h 6858000"/>
              <a:gd name="connsiteX1" fmla="*/ 7459750 w 7459750"/>
              <a:gd name="connsiteY1" fmla="*/ 0 h 6858000"/>
              <a:gd name="connsiteX2" fmla="*/ 7459750 w 7459750"/>
              <a:gd name="connsiteY2" fmla="*/ 6858000 h 6858000"/>
              <a:gd name="connsiteX3" fmla="*/ 1321952 w 7459750"/>
              <a:gd name="connsiteY3" fmla="*/ 6858000 h 6858000"/>
              <a:gd name="connsiteX4" fmla="*/ 1270507 w 7459750"/>
              <a:gd name="connsiteY4" fmla="*/ 6690517 h 6858000"/>
              <a:gd name="connsiteX5" fmla="*/ 120768 w 7459750"/>
              <a:gd name="connsiteY5" fmla="*/ 3133897 h 6858000"/>
              <a:gd name="connsiteX6" fmla="*/ 564283 w 7459750"/>
              <a:gd name="connsiteY6" fmla="*/ 1107724 h 6858000"/>
              <a:gd name="connsiteX7" fmla="*/ 1567055 w 7459750"/>
              <a:gd name="connsiteY7" fmla="*/ 5113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59750" h="6858000">
                <a:moveTo>
                  <a:pt x="1623298" y="0"/>
                </a:moveTo>
                <a:lnTo>
                  <a:pt x="7459750" y="0"/>
                </a:lnTo>
                <a:lnTo>
                  <a:pt x="7459750" y="6858000"/>
                </a:lnTo>
                <a:lnTo>
                  <a:pt x="1321952" y="6858000"/>
                </a:lnTo>
                <a:lnTo>
                  <a:pt x="1270507" y="6690517"/>
                </a:lnTo>
                <a:cubicBezTo>
                  <a:pt x="925245" y="5717007"/>
                  <a:pt x="390844" y="3980326"/>
                  <a:pt x="120768" y="3133897"/>
                </a:cubicBezTo>
                <a:cubicBezTo>
                  <a:pt x="-187889" y="2166550"/>
                  <a:pt x="144235" y="1562191"/>
                  <a:pt x="564283" y="1107724"/>
                </a:cubicBezTo>
                <a:cubicBezTo>
                  <a:pt x="879319" y="766874"/>
                  <a:pt x="1197646" y="434202"/>
                  <a:pt x="1567055" y="51136"/>
                </a:cubicBezTo>
                <a:close/>
              </a:path>
            </a:pathLst>
          </a:custGeom>
          <a:solidFill>
            <a:schemeClr val="bg1"/>
          </a:solidFill>
          <a:ln w="285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HU"/>
          </a:p>
        </p:txBody>
      </p:sp>
      <p:sp>
        <p:nvSpPr>
          <p:cNvPr id="24" name="Szabadkézi sokszög: alakzat 23">
            <a:extLst>
              <a:ext uri="{FF2B5EF4-FFF2-40B4-BE49-F238E27FC236}">
                <a16:creationId xmlns:a16="http://schemas.microsoft.com/office/drawing/2014/main" id="{48654F15-B106-D892-81EC-4C6411251D47}"/>
              </a:ext>
            </a:extLst>
          </p:cNvPr>
          <p:cNvSpPr/>
          <p:nvPr userDrawn="1"/>
        </p:nvSpPr>
        <p:spPr>
          <a:xfrm>
            <a:off x="4516842" y="-7145"/>
            <a:ext cx="1860960" cy="6858000"/>
          </a:xfrm>
          <a:custGeom>
            <a:avLst/>
            <a:gdLst>
              <a:gd name="connsiteX0" fmla="*/ 1580793 w 1860960"/>
              <a:gd name="connsiteY0" fmla="*/ 0 h 6858000"/>
              <a:gd name="connsiteX1" fmla="*/ 1860960 w 1860960"/>
              <a:gd name="connsiteY1" fmla="*/ 0 h 6858000"/>
              <a:gd name="connsiteX2" fmla="*/ 1790083 w 1860960"/>
              <a:gd name="connsiteY2" fmla="*/ 64441 h 6858000"/>
              <a:gd name="connsiteX3" fmla="*/ 787311 w 1860960"/>
              <a:gd name="connsiteY3" fmla="*/ 1121029 h 6858000"/>
              <a:gd name="connsiteX4" fmla="*/ 343796 w 1860960"/>
              <a:gd name="connsiteY4" fmla="*/ 3147202 h 6858000"/>
              <a:gd name="connsiteX5" fmla="*/ 1493535 w 1860960"/>
              <a:gd name="connsiteY5" fmla="*/ 6703822 h 6858000"/>
              <a:gd name="connsiteX6" fmla="*/ 1540893 w 1860960"/>
              <a:gd name="connsiteY6" fmla="*/ 6858000 h 6858000"/>
              <a:gd name="connsiteX7" fmla="*/ 1316286 w 1860960"/>
              <a:gd name="connsiteY7" fmla="*/ 6858000 h 6858000"/>
              <a:gd name="connsiteX8" fmla="*/ 1232891 w 1860960"/>
              <a:gd name="connsiteY8" fmla="*/ 6591745 h 6858000"/>
              <a:gd name="connsiteX9" fmla="*/ 3204 w 1860960"/>
              <a:gd name="connsiteY9" fmla="*/ 2618468 h 6858000"/>
              <a:gd name="connsiteX10" fmla="*/ 1476002 w 1860960"/>
              <a:gd name="connsiteY10" fmla="*/ 116301 h 6858000"/>
              <a:gd name="connsiteX11" fmla="*/ 1580793 w 1860960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60960" h="6858000">
                <a:moveTo>
                  <a:pt x="1580793" y="0"/>
                </a:moveTo>
                <a:lnTo>
                  <a:pt x="1860960" y="0"/>
                </a:lnTo>
                <a:lnTo>
                  <a:pt x="1790083" y="64441"/>
                </a:lnTo>
                <a:cubicBezTo>
                  <a:pt x="1420673" y="447507"/>
                  <a:pt x="1102347" y="780179"/>
                  <a:pt x="787311" y="1121029"/>
                </a:cubicBezTo>
                <a:cubicBezTo>
                  <a:pt x="367263" y="1575496"/>
                  <a:pt x="35139" y="2179855"/>
                  <a:pt x="343796" y="3147202"/>
                </a:cubicBezTo>
                <a:cubicBezTo>
                  <a:pt x="613871" y="3993631"/>
                  <a:pt x="1148273" y="5730312"/>
                  <a:pt x="1493535" y="6703822"/>
                </a:cubicBezTo>
                <a:lnTo>
                  <a:pt x="1540893" y="6858000"/>
                </a:lnTo>
                <a:lnTo>
                  <a:pt x="1316286" y="6858000"/>
                </a:lnTo>
                <a:lnTo>
                  <a:pt x="1232891" y="6591745"/>
                </a:lnTo>
                <a:cubicBezTo>
                  <a:pt x="769065" y="5131555"/>
                  <a:pt x="21887" y="3055096"/>
                  <a:pt x="3204" y="2618468"/>
                </a:cubicBezTo>
                <a:cubicBezTo>
                  <a:pt x="-50539" y="1394687"/>
                  <a:pt x="577251" y="1086654"/>
                  <a:pt x="1476002" y="116301"/>
                </a:cubicBezTo>
                <a:lnTo>
                  <a:pt x="1580793" y="0"/>
                </a:lnTo>
                <a:close/>
              </a:path>
            </a:pathLst>
          </a:custGeom>
          <a:gradFill flip="none" rotWithShape="1">
            <a:gsLst>
              <a:gs pos="100000">
                <a:srgbClr val="E4004B"/>
              </a:gs>
              <a:gs pos="0">
                <a:srgbClr val="8B1C69"/>
              </a:gs>
            </a:gsLst>
            <a:lin ang="16200000" scaled="1"/>
            <a:tileRect/>
          </a:gradFill>
          <a:ln w="285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HU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37A765A6-8092-4004-B387-749E47EA09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0" y="1267123"/>
            <a:ext cx="5918015" cy="461306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463AE43-FF40-4B81-9F79-F2F2E2601B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E82BD9A6-6871-489F-A4D4-EA648709257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pic>
        <p:nvPicPr>
          <p:cNvPr id="3" name="Kép 2" descr="A képen szöveg, Betűtípus, Grafika, Grafikus tervezés látható&#10;&#10;Automatikusan generált leírás">
            <a:extLst>
              <a:ext uri="{FF2B5EF4-FFF2-40B4-BE49-F238E27FC236}">
                <a16:creationId xmlns:a16="http://schemas.microsoft.com/office/drawing/2014/main" id="{C7978E03-F1C8-B15C-B01B-758EB69406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4" y="6131888"/>
            <a:ext cx="2457454" cy="47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459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DF372268-7B5B-0B76-0EB9-1D8FA75E4A51}"/>
              </a:ext>
            </a:extLst>
          </p:cNvPr>
          <p:cNvSpPr txBox="1">
            <a:spLocks/>
          </p:cNvSpPr>
          <p:nvPr/>
        </p:nvSpPr>
        <p:spPr>
          <a:xfrm>
            <a:off x="12182476" y="-20472"/>
            <a:ext cx="9525" cy="6878473"/>
          </a:xfrm>
          <a:custGeom>
            <a:avLst/>
            <a:gdLst>
              <a:gd name="connsiteX0" fmla="*/ 9525 w 9525"/>
              <a:gd name="connsiteY0" fmla="*/ 0 h 6878473"/>
              <a:gd name="connsiteX1" fmla="*/ 9525 w 9525"/>
              <a:gd name="connsiteY1" fmla="*/ 6878473 h 6878473"/>
              <a:gd name="connsiteX2" fmla="*/ 0 w 9525"/>
              <a:gd name="connsiteY2" fmla="*/ 6878473 h 6878473"/>
              <a:gd name="connsiteX3" fmla="*/ 9525 w 9525"/>
              <a:gd name="connsiteY3" fmla="*/ 0 h 6878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6878473">
                <a:moveTo>
                  <a:pt x="9525" y="0"/>
                </a:moveTo>
                <a:lnTo>
                  <a:pt x="9525" y="6878473"/>
                </a:lnTo>
                <a:lnTo>
                  <a:pt x="0" y="6878473"/>
                </a:lnTo>
                <a:lnTo>
                  <a:pt x="9525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HU" dirty="0"/>
          </a:p>
        </p:txBody>
      </p:sp>
      <p:sp>
        <p:nvSpPr>
          <p:cNvPr id="3" name="Szabadkézi sokszög: alakzat 6">
            <a:extLst>
              <a:ext uri="{FF2B5EF4-FFF2-40B4-BE49-F238E27FC236}">
                <a16:creationId xmlns:a16="http://schemas.microsoft.com/office/drawing/2014/main" id="{BD774DB5-1DDF-4339-8707-C2D133EEF711}"/>
              </a:ext>
            </a:extLst>
          </p:cNvPr>
          <p:cNvSpPr/>
          <p:nvPr userDrawn="1"/>
        </p:nvSpPr>
        <p:spPr>
          <a:xfrm>
            <a:off x="9459716" y="0"/>
            <a:ext cx="2732285" cy="851248"/>
          </a:xfrm>
          <a:custGeom>
            <a:avLst/>
            <a:gdLst>
              <a:gd name="connsiteX0" fmla="*/ 0 w 2732285"/>
              <a:gd name="connsiteY0" fmla="*/ 0 h 851248"/>
              <a:gd name="connsiteX1" fmla="*/ 287109 w 2732285"/>
              <a:gd name="connsiteY1" fmla="*/ 0 h 851248"/>
              <a:gd name="connsiteX2" fmla="*/ 466869 w 2732285"/>
              <a:gd name="connsiteY2" fmla="*/ 86645 h 851248"/>
              <a:gd name="connsiteX3" fmla="*/ 1410292 w 2732285"/>
              <a:gd name="connsiteY3" fmla="*/ 539096 h 851248"/>
              <a:gd name="connsiteX4" fmla="*/ 2677003 w 2732285"/>
              <a:gd name="connsiteY4" fmla="*/ 585142 h 851248"/>
              <a:gd name="connsiteX5" fmla="*/ 2732285 w 2732285"/>
              <a:gd name="connsiteY5" fmla="*/ 556811 h 851248"/>
              <a:gd name="connsiteX6" fmla="*/ 2732285 w 2732285"/>
              <a:gd name="connsiteY6" fmla="*/ 708076 h 851248"/>
              <a:gd name="connsiteX7" fmla="*/ 2717483 w 2732285"/>
              <a:gd name="connsiteY7" fmla="*/ 715551 h 851248"/>
              <a:gd name="connsiteX8" fmla="*/ 2252365 w 2732285"/>
              <a:gd name="connsiteY8" fmla="*/ 846239 h 851248"/>
              <a:gd name="connsiteX9" fmla="*/ 1728335 w 2732285"/>
              <a:gd name="connsiteY9" fmla="*/ 803143 h 851248"/>
              <a:gd name="connsiteX10" fmla="*/ 330912 w 2732285"/>
              <a:gd name="connsiteY10" fmla="*/ 164653 h 851248"/>
              <a:gd name="connsiteX11" fmla="*/ 0 w 2732285"/>
              <a:gd name="connsiteY11" fmla="*/ 0 h 85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2285" h="851248">
                <a:moveTo>
                  <a:pt x="0" y="0"/>
                </a:moveTo>
                <a:lnTo>
                  <a:pt x="287109" y="0"/>
                </a:lnTo>
                <a:lnTo>
                  <a:pt x="466869" y="86645"/>
                </a:lnTo>
                <a:cubicBezTo>
                  <a:pt x="830935" y="261650"/>
                  <a:pt x="1174956" y="425412"/>
                  <a:pt x="1410292" y="539096"/>
                </a:cubicBezTo>
                <a:cubicBezTo>
                  <a:pt x="1948203" y="798947"/>
                  <a:pt x="2351518" y="735606"/>
                  <a:pt x="2677003" y="585142"/>
                </a:cubicBezTo>
                <a:lnTo>
                  <a:pt x="2732285" y="556811"/>
                </a:lnTo>
                <a:lnTo>
                  <a:pt x="2732285" y="708076"/>
                </a:lnTo>
                <a:lnTo>
                  <a:pt x="2717483" y="715551"/>
                </a:lnTo>
                <a:cubicBezTo>
                  <a:pt x="2570215" y="784717"/>
                  <a:pt x="2422685" y="831464"/>
                  <a:pt x="2252365" y="846239"/>
                </a:cubicBezTo>
                <a:cubicBezTo>
                  <a:pt x="2100970" y="859373"/>
                  <a:pt x="1931567" y="847244"/>
                  <a:pt x="1728335" y="803143"/>
                </a:cubicBezTo>
                <a:cubicBezTo>
                  <a:pt x="1547028" y="763989"/>
                  <a:pt x="967024" y="480731"/>
                  <a:pt x="330912" y="16465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EC3BE"/>
              </a:gs>
              <a:gs pos="100000">
                <a:srgbClr val="20366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hu-HU" dirty="0"/>
              <a:t>i</a:t>
            </a:r>
          </a:p>
        </p:txBody>
      </p:sp>
      <p:sp>
        <p:nvSpPr>
          <p:cNvPr id="4" name="Szabadkézi sokszög: alakzat 7">
            <a:extLst>
              <a:ext uri="{FF2B5EF4-FFF2-40B4-BE49-F238E27FC236}">
                <a16:creationId xmlns:a16="http://schemas.microsoft.com/office/drawing/2014/main" id="{2613CE09-21E0-445F-8C19-54E87520519A}"/>
              </a:ext>
            </a:extLst>
          </p:cNvPr>
          <p:cNvSpPr/>
          <p:nvPr userDrawn="1"/>
        </p:nvSpPr>
        <p:spPr>
          <a:xfrm>
            <a:off x="10321986" y="5904196"/>
            <a:ext cx="1870014" cy="953805"/>
          </a:xfrm>
          <a:custGeom>
            <a:avLst/>
            <a:gdLst>
              <a:gd name="connsiteX0" fmla="*/ 1527304 w 1870014"/>
              <a:gd name="connsiteY0" fmla="*/ 3 h 953805"/>
              <a:gd name="connsiteX1" fmla="*/ 1758281 w 1870014"/>
              <a:gd name="connsiteY1" fmla="*/ 19445 h 953805"/>
              <a:gd name="connsiteX2" fmla="*/ 1870014 w 1870014"/>
              <a:gd name="connsiteY2" fmla="*/ 40658 h 953805"/>
              <a:gd name="connsiteX3" fmla="*/ 1870014 w 1870014"/>
              <a:gd name="connsiteY3" fmla="*/ 176058 h 953805"/>
              <a:gd name="connsiteX4" fmla="*/ 1761019 w 1870014"/>
              <a:gd name="connsiteY4" fmla="*/ 154684 h 953805"/>
              <a:gd name="connsiteX5" fmla="*/ 616305 w 1870014"/>
              <a:gd name="connsiteY5" fmla="*/ 549744 h 953805"/>
              <a:gd name="connsiteX6" fmla="*/ 290929 w 1870014"/>
              <a:gd name="connsiteY6" fmla="*/ 860431 h 953805"/>
              <a:gd name="connsiteX7" fmla="*/ 192941 w 1870014"/>
              <a:gd name="connsiteY7" fmla="*/ 953805 h 953805"/>
              <a:gd name="connsiteX8" fmla="*/ 0 w 1870014"/>
              <a:gd name="connsiteY8" fmla="*/ 953805 h 953805"/>
              <a:gd name="connsiteX9" fmla="*/ 27459 w 1870014"/>
              <a:gd name="connsiteY9" fmla="*/ 926940 h 953805"/>
              <a:gd name="connsiteX10" fmla="*/ 826724 w 1870014"/>
              <a:gd name="connsiteY10" fmla="*/ 210449 h 953805"/>
              <a:gd name="connsiteX11" fmla="*/ 1292951 w 1870014"/>
              <a:gd name="connsiteY11" fmla="*/ 24148 h 953805"/>
              <a:gd name="connsiteX12" fmla="*/ 1527304 w 1870014"/>
              <a:gd name="connsiteY12" fmla="*/ 3 h 95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014" h="953805">
                <a:moveTo>
                  <a:pt x="1527304" y="3"/>
                </a:moveTo>
                <a:cubicBezTo>
                  <a:pt x="1604122" y="-142"/>
                  <a:pt x="1680377" y="6978"/>
                  <a:pt x="1758281" y="19445"/>
                </a:cubicBezTo>
                <a:lnTo>
                  <a:pt x="1870014" y="40658"/>
                </a:lnTo>
                <a:lnTo>
                  <a:pt x="1870014" y="176058"/>
                </a:lnTo>
                <a:lnTo>
                  <a:pt x="1761019" y="154684"/>
                </a:lnTo>
                <a:cubicBezTo>
                  <a:pt x="1417391" y="101860"/>
                  <a:pt x="1029133" y="153469"/>
                  <a:pt x="616305" y="549744"/>
                </a:cubicBezTo>
                <a:cubicBezTo>
                  <a:pt x="525999" y="636429"/>
                  <a:pt x="414656" y="742555"/>
                  <a:pt x="290929" y="860431"/>
                </a:cubicBezTo>
                <a:lnTo>
                  <a:pt x="192941" y="953805"/>
                </a:lnTo>
                <a:lnTo>
                  <a:pt x="0" y="953805"/>
                </a:lnTo>
                <a:lnTo>
                  <a:pt x="27459" y="926940"/>
                </a:lnTo>
                <a:cubicBezTo>
                  <a:pt x="394681" y="569794"/>
                  <a:pt x="703592" y="280460"/>
                  <a:pt x="826724" y="210449"/>
                </a:cubicBezTo>
                <a:cubicBezTo>
                  <a:pt x="999187" y="112153"/>
                  <a:pt x="1150454" y="53642"/>
                  <a:pt x="1292951" y="24148"/>
                </a:cubicBezTo>
                <a:cubicBezTo>
                  <a:pt x="1373106" y="7558"/>
                  <a:pt x="1450486" y="148"/>
                  <a:pt x="1527304" y="3"/>
                </a:cubicBezTo>
                <a:close/>
              </a:path>
            </a:pathLst>
          </a:custGeom>
          <a:gradFill>
            <a:gsLst>
              <a:gs pos="0">
                <a:srgbClr val="E4004B"/>
              </a:gs>
              <a:gs pos="100000">
                <a:srgbClr val="8B1C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hu-H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17B0A36-5A4C-45D0-B7A5-DD2E8EB65CBC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D2C3554-50F6-4773-B516-3A1754FF975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085" y="247669"/>
            <a:ext cx="9152551" cy="698839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endParaRPr lang="en-HU" dirty="0"/>
          </a:p>
        </p:txBody>
      </p:sp>
      <p:sp>
        <p:nvSpPr>
          <p:cNvPr id="9" name="Szöveg helye 2">
            <a:extLst>
              <a:ext uri="{FF2B5EF4-FFF2-40B4-BE49-F238E27FC236}">
                <a16:creationId xmlns:a16="http://schemas.microsoft.com/office/drawing/2014/main" id="{A4FB7E66-74DF-4A1C-AF2E-D79635E171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9086" y="1597780"/>
            <a:ext cx="10961684" cy="41359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pic>
        <p:nvPicPr>
          <p:cNvPr id="2" name="Kép 1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E03D20B3-E22E-5C68-FBCA-66A10F0FBF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4" y="6126691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775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DF372268-7B5B-0B76-0EB9-1D8FA75E4A51}"/>
              </a:ext>
            </a:extLst>
          </p:cNvPr>
          <p:cNvSpPr txBox="1">
            <a:spLocks/>
          </p:cNvSpPr>
          <p:nvPr/>
        </p:nvSpPr>
        <p:spPr>
          <a:xfrm>
            <a:off x="12182476" y="-20472"/>
            <a:ext cx="9525" cy="6878473"/>
          </a:xfrm>
          <a:custGeom>
            <a:avLst/>
            <a:gdLst>
              <a:gd name="connsiteX0" fmla="*/ 9525 w 9525"/>
              <a:gd name="connsiteY0" fmla="*/ 0 h 6878473"/>
              <a:gd name="connsiteX1" fmla="*/ 9525 w 9525"/>
              <a:gd name="connsiteY1" fmla="*/ 6878473 h 6878473"/>
              <a:gd name="connsiteX2" fmla="*/ 0 w 9525"/>
              <a:gd name="connsiteY2" fmla="*/ 6878473 h 6878473"/>
              <a:gd name="connsiteX3" fmla="*/ 9525 w 9525"/>
              <a:gd name="connsiteY3" fmla="*/ 0 h 6878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6878473">
                <a:moveTo>
                  <a:pt x="9525" y="0"/>
                </a:moveTo>
                <a:lnTo>
                  <a:pt x="9525" y="6878473"/>
                </a:lnTo>
                <a:lnTo>
                  <a:pt x="0" y="6878473"/>
                </a:lnTo>
                <a:lnTo>
                  <a:pt x="9525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HU" dirty="0"/>
          </a:p>
        </p:txBody>
      </p:sp>
      <p:sp>
        <p:nvSpPr>
          <p:cNvPr id="3" name="Szabadkézi sokszög: alakzat 6">
            <a:extLst>
              <a:ext uri="{FF2B5EF4-FFF2-40B4-BE49-F238E27FC236}">
                <a16:creationId xmlns:a16="http://schemas.microsoft.com/office/drawing/2014/main" id="{BD774DB5-1DDF-4339-8707-C2D133EEF711}"/>
              </a:ext>
            </a:extLst>
          </p:cNvPr>
          <p:cNvSpPr/>
          <p:nvPr userDrawn="1"/>
        </p:nvSpPr>
        <p:spPr>
          <a:xfrm>
            <a:off x="9459716" y="0"/>
            <a:ext cx="2732285" cy="851248"/>
          </a:xfrm>
          <a:custGeom>
            <a:avLst/>
            <a:gdLst>
              <a:gd name="connsiteX0" fmla="*/ 0 w 2732285"/>
              <a:gd name="connsiteY0" fmla="*/ 0 h 851248"/>
              <a:gd name="connsiteX1" fmla="*/ 287109 w 2732285"/>
              <a:gd name="connsiteY1" fmla="*/ 0 h 851248"/>
              <a:gd name="connsiteX2" fmla="*/ 466869 w 2732285"/>
              <a:gd name="connsiteY2" fmla="*/ 86645 h 851248"/>
              <a:gd name="connsiteX3" fmla="*/ 1410292 w 2732285"/>
              <a:gd name="connsiteY3" fmla="*/ 539096 h 851248"/>
              <a:gd name="connsiteX4" fmla="*/ 2677003 w 2732285"/>
              <a:gd name="connsiteY4" fmla="*/ 585142 h 851248"/>
              <a:gd name="connsiteX5" fmla="*/ 2732285 w 2732285"/>
              <a:gd name="connsiteY5" fmla="*/ 556811 h 851248"/>
              <a:gd name="connsiteX6" fmla="*/ 2732285 w 2732285"/>
              <a:gd name="connsiteY6" fmla="*/ 708076 h 851248"/>
              <a:gd name="connsiteX7" fmla="*/ 2717483 w 2732285"/>
              <a:gd name="connsiteY7" fmla="*/ 715551 h 851248"/>
              <a:gd name="connsiteX8" fmla="*/ 2252365 w 2732285"/>
              <a:gd name="connsiteY8" fmla="*/ 846239 h 851248"/>
              <a:gd name="connsiteX9" fmla="*/ 1728335 w 2732285"/>
              <a:gd name="connsiteY9" fmla="*/ 803143 h 851248"/>
              <a:gd name="connsiteX10" fmla="*/ 330912 w 2732285"/>
              <a:gd name="connsiteY10" fmla="*/ 164653 h 851248"/>
              <a:gd name="connsiteX11" fmla="*/ 0 w 2732285"/>
              <a:gd name="connsiteY11" fmla="*/ 0 h 85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2285" h="851248">
                <a:moveTo>
                  <a:pt x="0" y="0"/>
                </a:moveTo>
                <a:lnTo>
                  <a:pt x="287109" y="0"/>
                </a:lnTo>
                <a:lnTo>
                  <a:pt x="466869" y="86645"/>
                </a:lnTo>
                <a:cubicBezTo>
                  <a:pt x="830935" y="261650"/>
                  <a:pt x="1174956" y="425412"/>
                  <a:pt x="1410292" y="539096"/>
                </a:cubicBezTo>
                <a:cubicBezTo>
                  <a:pt x="1948203" y="798947"/>
                  <a:pt x="2351518" y="735606"/>
                  <a:pt x="2677003" y="585142"/>
                </a:cubicBezTo>
                <a:lnTo>
                  <a:pt x="2732285" y="556811"/>
                </a:lnTo>
                <a:lnTo>
                  <a:pt x="2732285" y="708076"/>
                </a:lnTo>
                <a:lnTo>
                  <a:pt x="2717483" y="715551"/>
                </a:lnTo>
                <a:cubicBezTo>
                  <a:pt x="2570215" y="784717"/>
                  <a:pt x="2422685" y="831464"/>
                  <a:pt x="2252365" y="846239"/>
                </a:cubicBezTo>
                <a:cubicBezTo>
                  <a:pt x="2100970" y="859373"/>
                  <a:pt x="1931567" y="847244"/>
                  <a:pt x="1728335" y="803143"/>
                </a:cubicBezTo>
                <a:cubicBezTo>
                  <a:pt x="1547028" y="763989"/>
                  <a:pt x="967024" y="480731"/>
                  <a:pt x="330912" y="16465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EC3BE"/>
              </a:gs>
              <a:gs pos="100000">
                <a:srgbClr val="20366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hu-HU" dirty="0"/>
              <a:t>i</a:t>
            </a:r>
          </a:p>
        </p:txBody>
      </p:sp>
      <p:sp>
        <p:nvSpPr>
          <p:cNvPr id="4" name="Szabadkézi sokszög: alakzat 7">
            <a:extLst>
              <a:ext uri="{FF2B5EF4-FFF2-40B4-BE49-F238E27FC236}">
                <a16:creationId xmlns:a16="http://schemas.microsoft.com/office/drawing/2014/main" id="{2613CE09-21E0-445F-8C19-54E87520519A}"/>
              </a:ext>
            </a:extLst>
          </p:cNvPr>
          <p:cNvSpPr/>
          <p:nvPr userDrawn="1"/>
        </p:nvSpPr>
        <p:spPr>
          <a:xfrm>
            <a:off x="10321986" y="5904196"/>
            <a:ext cx="1870014" cy="953805"/>
          </a:xfrm>
          <a:custGeom>
            <a:avLst/>
            <a:gdLst>
              <a:gd name="connsiteX0" fmla="*/ 1527304 w 1870014"/>
              <a:gd name="connsiteY0" fmla="*/ 3 h 953805"/>
              <a:gd name="connsiteX1" fmla="*/ 1758281 w 1870014"/>
              <a:gd name="connsiteY1" fmla="*/ 19445 h 953805"/>
              <a:gd name="connsiteX2" fmla="*/ 1870014 w 1870014"/>
              <a:gd name="connsiteY2" fmla="*/ 40658 h 953805"/>
              <a:gd name="connsiteX3" fmla="*/ 1870014 w 1870014"/>
              <a:gd name="connsiteY3" fmla="*/ 176058 h 953805"/>
              <a:gd name="connsiteX4" fmla="*/ 1761019 w 1870014"/>
              <a:gd name="connsiteY4" fmla="*/ 154684 h 953805"/>
              <a:gd name="connsiteX5" fmla="*/ 616305 w 1870014"/>
              <a:gd name="connsiteY5" fmla="*/ 549744 h 953805"/>
              <a:gd name="connsiteX6" fmla="*/ 290929 w 1870014"/>
              <a:gd name="connsiteY6" fmla="*/ 860431 h 953805"/>
              <a:gd name="connsiteX7" fmla="*/ 192941 w 1870014"/>
              <a:gd name="connsiteY7" fmla="*/ 953805 h 953805"/>
              <a:gd name="connsiteX8" fmla="*/ 0 w 1870014"/>
              <a:gd name="connsiteY8" fmla="*/ 953805 h 953805"/>
              <a:gd name="connsiteX9" fmla="*/ 27459 w 1870014"/>
              <a:gd name="connsiteY9" fmla="*/ 926940 h 953805"/>
              <a:gd name="connsiteX10" fmla="*/ 826724 w 1870014"/>
              <a:gd name="connsiteY10" fmla="*/ 210449 h 953805"/>
              <a:gd name="connsiteX11" fmla="*/ 1292951 w 1870014"/>
              <a:gd name="connsiteY11" fmla="*/ 24148 h 953805"/>
              <a:gd name="connsiteX12" fmla="*/ 1527304 w 1870014"/>
              <a:gd name="connsiteY12" fmla="*/ 3 h 95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014" h="953805">
                <a:moveTo>
                  <a:pt x="1527304" y="3"/>
                </a:moveTo>
                <a:cubicBezTo>
                  <a:pt x="1604122" y="-142"/>
                  <a:pt x="1680377" y="6978"/>
                  <a:pt x="1758281" y="19445"/>
                </a:cubicBezTo>
                <a:lnTo>
                  <a:pt x="1870014" y="40658"/>
                </a:lnTo>
                <a:lnTo>
                  <a:pt x="1870014" y="176058"/>
                </a:lnTo>
                <a:lnTo>
                  <a:pt x="1761019" y="154684"/>
                </a:lnTo>
                <a:cubicBezTo>
                  <a:pt x="1417391" y="101860"/>
                  <a:pt x="1029133" y="153469"/>
                  <a:pt x="616305" y="549744"/>
                </a:cubicBezTo>
                <a:cubicBezTo>
                  <a:pt x="525999" y="636429"/>
                  <a:pt x="414656" y="742555"/>
                  <a:pt x="290929" y="860431"/>
                </a:cubicBezTo>
                <a:lnTo>
                  <a:pt x="192941" y="953805"/>
                </a:lnTo>
                <a:lnTo>
                  <a:pt x="0" y="953805"/>
                </a:lnTo>
                <a:lnTo>
                  <a:pt x="27459" y="926940"/>
                </a:lnTo>
                <a:cubicBezTo>
                  <a:pt x="394681" y="569794"/>
                  <a:pt x="703592" y="280460"/>
                  <a:pt x="826724" y="210449"/>
                </a:cubicBezTo>
                <a:cubicBezTo>
                  <a:pt x="999187" y="112153"/>
                  <a:pt x="1150454" y="53642"/>
                  <a:pt x="1292951" y="24148"/>
                </a:cubicBezTo>
                <a:cubicBezTo>
                  <a:pt x="1373106" y="7558"/>
                  <a:pt x="1450486" y="148"/>
                  <a:pt x="1527304" y="3"/>
                </a:cubicBezTo>
                <a:close/>
              </a:path>
            </a:pathLst>
          </a:custGeom>
          <a:gradFill>
            <a:gsLst>
              <a:gs pos="0">
                <a:srgbClr val="E4004B"/>
              </a:gs>
              <a:gs pos="100000">
                <a:srgbClr val="8B1C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hu-H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17B0A36-5A4C-45D0-B7A5-DD2E8EB65CBC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D2C3554-50F6-4773-B516-3A1754FF975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085" y="247669"/>
            <a:ext cx="9152551" cy="698839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endParaRPr lang="en-HU" dirty="0"/>
          </a:p>
        </p:txBody>
      </p:sp>
      <p:sp>
        <p:nvSpPr>
          <p:cNvPr id="9" name="Szöveg helye 2">
            <a:extLst>
              <a:ext uri="{FF2B5EF4-FFF2-40B4-BE49-F238E27FC236}">
                <a16:creationId xmlns:a16="http://schemas.microsoft.com/office/drawing/2014/main" id="{A4FB7E66-74DF-4A1C-AF2E-D79635E171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086" y="1597780"/>
            <a:ext cx="10961684" cy="41359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pic>
        <p:nvPicPr>
          <p:cNvPr id="2" name="Kép 1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88157467-E10E-2BBE-7A73-25B147A836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4" y="6126691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646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ép 15">
            <a:extLst>
              <a:ext uri="{FF2B5EF4-FFF2-40B4-BE49-F238E27FC236}">
                <a16:creationId xmlns:a16="http://schemas.microsoft.com/office/drawing/2014/main" id="{E8B915EA-84F4-4881-9E0D-469428000D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61" r="-15861"/>
          <a:stretch/>
        </p:blipFill>
        <p:spPr>
          <a:xfrm>
            <a:off x="0" y="0"/>
            <a:ext cx="7797800" cy="6858000"/>
          </a:xfrm>
          <a:prstGeom prst="rect">
            <a:avLst/>
          </a:prstGeom>
        </p:spPr>
      </p:pic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9E1FA745-B5D6-449E-B8A2-4C44D6A793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0318" y="1767232"/>
            <a:ext cx="1176406" cy="4572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10</a:t>
            </a:r>
            <a:r>
              <a:rPr lang="en-GB" dirty="0"/>
              <a:t>%</a:t>
            </a:r>
            <a:endParaRPr lang="en-HU" dirty="0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704E5C6C-75B6-4EEA-A80B-946A5212FBB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85782" y="1767233"/>
            <a:ext cx="3275942" cy="3279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7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HU" dirty="0"/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FF738CA3-559A-4C72-BDF3-D50DC993210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85782" y="2095221"/>
            <a:ext cx="3275942" cy="8763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DD8535C5-3848-4CEA-A088-40D9EB812B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10318" y="3278532"/>
            <a:ext cx="1176406" cy="4572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20</a:t>
            </a:r>
            <a:r>
              <a:rPr lang="en-GB" dirty="0"/>
              <a:t>%</a:t>
            </a:r>
            <a:endParaRPr lang="en-HU" dirty="0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F09FC9C5-69AD-48CC-BDB4-2E349345D5C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85782" y="3278533"/>
            <a:ext cx="3275942" cy="3279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7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HU" dirty="0"/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33FA68BF-DD8B-480E-A07F-B7ACD737872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85782" y="3606521"/>
            <a:ext cx="3275942" cy="8763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20477252-770E-41AB-94E7-02403ECD633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10318" y="4751732"/>
            <a:ext cx="1176406" cy="4572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30</a:t>
            </a:r>
            <a:r>
              <a:rPr lang="en-GB" dirty="0"/>
              <a:t>%</a:t>
            </a:r>
            <a:endParaRPr lang="en-HU" dirty="0"/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A8ABC735-0A2A-4ED6-9CD5-36E6843EDF6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5782" y="4751733"/>
            <a:ext cx="3275942" cy="3279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buNone/>
              <a:defRPr sz="1700" b="1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  <a:endParaRPr lang="en-HU" dirty="0"/>
          </a:p>
        </p:txBody>
      </p:sp>
      <p:sp>
        <p:nvSpPr>
          <p:cNvPr id="28" name="Text Placeholder 19">
            <a:extLst>
              <a:ext uri="{FF2B5EF4-FFF2-40B4-BE49-F238E27FC236}">
                <a16:creationId xmlns:a16="http://schemas.microsoft.com/office/drawing/2014/main" id="{2A2C06DE-22E0-4373-850D-774B1DFA4FF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885782" y="5079721"/>
            <a:ext cx="3275942" cy="8763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29" name="Kép 28">
            <a:extLst>
              <a:ext uri="{FF2B5EF4-FFF2-40B4-BE49-F238E27FC236}">
                <a16:creationId xmlns:a16="http://schemas.microsoft.com/office/drawing/2014/main" id="{A0553865-3B4B-4B00-811A-19612C9587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074" y="6195626"/>
            <a:ext cx="1454179" cy="290836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D9E77828-7778-4010-8AB7-504282B36B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B89D4CCB-FBD7-4D42-B95D-579C914AA6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03B7C13A-498B-4383-8509-6218A1EB0E47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</p:spTree>
    <p:extLst>
      <p:ext uri="{BB962C8B-B14F-4D97-AF65-F5344CB8AC3E}">
        <p14:creationId xmlns:p14="http://schemas.microsoft.com/office/powerpoint/2010/main" val="2616383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választ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F637153F-E31D-44C5-9D22-144CDE77D4CB}"/>
              </a:ext>
            </a:extLst>
          </p:cNvPr>
          <p:cNvSpPr/>
          <p:nvPr userDrawn="1"/>
        </p:nvSpPr>
        <p:spPr>
          <a:xfrm>
            <a:off x="159072" y="0"/>
            <a:ext cx="2389575" cy="1468729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Csoportba foglalás 4">
            <a:extLst>
              <a:ext uri="{FF2B5EF4-FFF2-40B4-BE49-F238E27FC236}">
                <a16:creationId xmlns:a16="http://schemas.microsoft.com/office/drawing/2014/main" id="{58394058-E797-4FD2-BC32-6F32BD2B5FBA}"/>
              </a:ext>
            </a:extLst>
          </p:cNvPr>
          <p:cNvGrpSpPr/>
          <p:nvPr userDrawn="1"/>
        </p:nvGrpSpPr>
        <p:grpSpPr>
          <a:xfrm>
            <a:off x="832513" y="1447440"/>
            <a:ext cx="11359488" cy="5410560"/>
            <a:chOff x="234409" y="1844251"/>
            <a:chExt cx="19871278" cy="9464752"/>
          </a:xfrm>
        </p:grpSpPr>
        <p:sp>
          <p:nvSpPr>
            <p:cNvPr id="15" name="object 2">
              <a:extLst>
                <a:ext uri="{FF2B5EF4-FFF2-40B4-BE49-F238E27FC236}">
                  <a16:creationId xmlns:a16="http://schemas.microsoft.com/office/drawing/2014/main" id="{6BEC3886-0246-4897-BBCD-08CEB8F5DEE4}"/>
                </a:ext>
              </a:extLst>
            </p:cNvPr>
            <p:cNvSpPr/>
            <p:nvPr userDrawn="1"/>
          </p:nvSpPr>
          <p:spPr>
            <a:xfrm>
              <a:off x="2907422" y="1844251"/>
              <a:ext cx="17198265" cy="9464752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3">
              <a:extLst>
                <a:ext uri="{FF2B5EF4-FFF2-40B4-BE49-F238E27FC236}">
                  <a16:creationId xmlns:a16="http://schemas.microsoft.com/office/drawing/2014/main" id="{C73BC4D2-8B81-4307-941F-EC87BB20AB34}"/>
                </a:ext>
              </a:extLst>
            </p:cNvPr>
            <p:cNvSpPr/>
            <p:nvPr userDrawn="1"/>
          </p:nvSpPr>
          <p:spPr>
            <a:xfrm>
              <a:off x="234409" y="4129325"/>
              <a:ext cx="19871278" cy="7179678"/>
            </a:xfrm>
            <a:prstGeom prst="rect">
              <a:avLst/>
            </a:pr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2980FA4-D676-E9D8-4B61-B7A67D3116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DAAB4-06AE-B307-2AED-062914C1EF1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571773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lválaszt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460BA987-F5FB-4869-9925-2BAD1F5C81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3378" y="1225159"/>
            <a:ext cx="5734720" cy="228138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>
                <a:effectLst/>
              </a:rPr>
              <a:t>Title Slide</a:t>
            </a:r>
            <a:endParaRPr lang="en-HU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0381B098-FADA-4C0B-BF58-79418DAF0F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194" y="3815464"/>
            <a:ext cx="5740904" cy="18288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grpSp>
        <p:nvGrpSpPr>
          <p:cNvPr id="8" name="Csoportba foglalás 7">
            <a:extLst>
              <a:ext uri="{FF2B5EF4-FFF2-40B4-BE49-F238E27FC236}">
                <a16:creationId xmlns:a16="http://schemas.microsoft.com/office/drawing/2014/main" id="{7EAD06AE-72AB-470B-A349-D5363C870775}"/>
              </a:ext>
            </a:extLst>
          </p:cNvPr>
          <p:cNvGrpSpPr/>
          <p:nvPr userDrawn="1"/>
        </p:nvGrpSpPr>
        <p:grpSpPr>
          <a:xfrm>
            <a:off x="8625646" y="5159335"/>
            <a:ext cx="3566354" cy="1698665"/>
            <a:chOff x="234409" y="1844251"/>
            <a:chExt cx="19871278" cy="9464752"/>
          </a:xfrm>
        </p:grpSpPr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BC1C40AB-6F12-41D4-83F1-AB74923B1235}"/>
                </a:ext>
              </a:extLst>
            </p:cNvPr>
            <p:cNvSpPr/>
            <p:nvPr userDrawn="1"/>
          </p:nvSpPr>
          <p:spPr>
            <a:xfrm>
              <a:off x="2907422" y="1844251"/>
              <a:ext cx="17198265" cy="9464752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47D35245-8F34-4039-9685-CF2E2F7DF94C}"/>
                </a:ext>
              </a:extLst>
            </p:cNvPr>
            <p:cNvSpPr/>
            <p:nvPr userDrawn="1"/>
          </p:nvSpPr>
          <p:spPr>
            <a:xfrm>
              <a:off x="234409" y="4129325"/>
              <a:ext cx="19871278" cy="7179678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">
            <a:extLst>
              <a:ext uri="{FF2B5EF4-FFF2-40B4-BE49-F238E27FC236}">
                <a16:creationId xmlns:a16="http://schemas.microsoft.com/office/drawing/2014/main" id="{3BCD2F61-047C-4AFE-B5A1-35D6A7C4E3FD}"/>
              </a:ext>
            </a:extLst>
          </p:cNvPr>
          <p:cNvSpPr/>
          <p:nvPr userDrawn="1"/>
        </p:nvSpPr>
        <p:spPr>
          <a:xfrm>
            <a:off x="9424696" y="-240"/>
            <a:ext cx="2767304" cy="854291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62">
              <a:solidFill>
                <a:schemeClr val="accent3"/>
              </a:solidFill>
            </a:endParaRPr>
          </a:p>
        </p:txBody>
      </p:sp>
      <p:pic>
        <p:nvPicPr>
          <p:cNvPr id="2" name="Kép 1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22421F00-5B73-8B0D-2C4C-90670C38CD7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4" y="6126691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25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162CAA70-7CF8-45E4-9ECC-D820CAB562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5250" y="-581640"/>
            <a:ext cx="9152551" cy="1652451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1" baseline="0">
                <a:solidFill>
                  <a:srgbClr val="213768"/>
                </a:solidFill>
                <a:latin typeface="+mj-lt"/>
              </a:defRPr>
            </a:lvl1pPr>
          </a:lstStyle>
          <a:p>
            <a:r>
              <a:rPr lang="en-GB" dirty="0"/>
              <a:t>Click to edit </a:t>
            </a:r>
            <a:endParaRPr lang="en-HU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2BEE0147-CFE5-4566-8FBD-A43A17C647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5250" y="1015726"/>
            <a:ext cx="9192637" cy="36512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hu-HU" sz="2000" baseline="0" noProof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noProof="0" dirty="0" err="1"/>
              <a:t>Click</a:t>
            </a:r>
            <a:r>
              <a:rPr lang="hu-HU" noProof="0" dirty="0"/>
              <a:t> </a:t>
            </a:r>
            <a:r>
              <a:rPr lang="hu-HU" noProof="0" dirty="0" err="1"/>
              <a:t>to</a:t>
            </a:r>
            <a:r>
              <a:rPr lang="hu-HU" noProof="0" dirty="0"/>
              <a:t> </a:t>
            </a:r>
            <a:r>
              <a:rPr lang="hu-HU" noProof="0" dirty="0" err="1"/>
              <a:t>edit</a:t>
            </a:r>
            <a:r>
              <a:rPr lang="hu-HU" noProof="0" dirty="0"/>
              <a:t> </a:t>
            </a:r>
            <a:r>
              <a:rPr lang="hu-HU" noProof="0" dirty="0" err="1"/>
              <a:t>Title</a:t>
            </a:r>
            <a:r>
              <a:rPr lang="hu-HU" noProof="0" dirty="0"/>
              <a:t> </a:t>
            </a:r>
            <a:r>
              <a:rPr lang="hu-HU" noProof="0" dirty="0" err="1"/>
              <a:t>Slide</a:t>
            </a:r>
            <a:r>
              <a:rPr lang="hu-HU" noProof="0" dirty="0"/>
              <a:t> </a:t>
            </a:r>
            <a:r>
              <a:rPr lang="hu-HU" noProof="0" dirty="0" err="1"/>
              <a:t>description</a:t>
            </a:r>
            <a:endParaRPr lang="hu-HU" noProof="0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0F20F50-C9A3-4635-AE39-B1324996D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5034" y="1706362"/>
            <a:ext cx="5460752" cy="413591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Kép helye 3">
            <a:extLst>
              <a:ext uri="{FF2B5EF4-FFF2-40B4-BE49-F238E27FC236}">
                <a16:creationId xmlns:a16="http://schemas.microsoft.com/office/drawing/2014/main" id="{BB576442-5F4A-4E5A-9B1F-CE37FAE7EA9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706363"/>
            <a:ext cx="6096000" cy="3324225"/>
          </a:xfrm>
        </p:spPr>
        <p:txBody>
          <a:bodyPr/>
          <a:lstStyle/>
          <a:p>
            <a:endParaRPr lang="hu-HU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CE97D6D-37A0-4E0E-B837-2C1C1200103A}"/>
              </a:ext>
            </a:extLst>
          </p:cNvPr>
          <p:cNvSpPr txBox="1">
            <a:spLocks/>
          </p:cNvSpPr>
          <p:nvPr userDrawn="1"/>
        </p:nvSpPr>
        <p:spPr>
          <a:xfrm>
            <a:off x="9015381" y="6245206"/>
            <a:ext cx="2743200" cy="365125"/>
          </a:xfrm>
          <a:prstGeom prst="rect">
            <a:avLst/>
          </a:prstGeom>
        </p:spPr>
        <p:txBody>
          <a:bodyPr anchor="ctr" anchorCtr="0"/>
          <a:lstStyle>
            <a:defPPr>
              <a:defRPr lang="en-HU"/>
            </a:defPPr>
            <a:lvl1pPr marL="0" algn="r" defTabSz="914400" rtl="0" eaLnBrk="1" latinLnBrk="0" hangingPunct="1">
              <a:defRPr sz="2000" kern="1200" baseline="0">
                <a:solidFill>
                  <a:srgbClr val="6389B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72B2BC6-42CA-9D44-91E1-D322BA34BDFF}" type="slidenum">
              <a:rPr lang="en-HU" sz="1600" smtClean="0"/>
              <a:pPr algn="r"/>
              <a:t>‹#›</a:t>
            </a:fld>
            <a:endParaRPr lang="en-HU" sz="1600" dirty="0"/>
          </a:p>
        </p:txBody>
      </p:sp>
      <p:sp>
        <p:nvSpPr>
          <p:cNvPr id="7" name="Szabadkézi sokszög: alakzat 6">
            <a:extLst>
              <a:ext uri="{FF2B5EF4-FFF2-40B4-BE49-F238E27FC236}">
                <a16:creationId xmlns:a16="http://schemas.microsoft.com/office/drawing/2014/main" id="{0D6EEB99-BAC5-F507-AAEE-E65EE9DA27F0}"/>
              </a:ext>
            </a:extLst>
          </p:cNvPr>
          <p:cNvSpPr/>
          <p:nvPr userDrawn="1"/>
        </p:nvSpPr>
        <p:spPr>
          <a:xfrm>
            <a:off x="9459716" y="0"/>
            <a:ext cx="2732285" cy="851248"/>
          </a:xfrm>
          <a:custGeom>
            <a:avLst/>
            <a:gdLst>
              <a:gd name="connsiteX0" fmla="*/ 0 w 2732285"/>
              <a:gd name="connsiteY0" fmla="*/ 0 h 851248"/>
              <a:gd name="connsiteX1" fmla="*/ 287109 w 2732285"/>
              <a:gd name="connsiteY1" fmla="*/ 0 h 851248"/>
              <a:gd name="connsiteX2" fmla="*/ 466869 w 2732285"/>
              <a:gd name="connsiteY2" fmla="*/ 86645 h 851248"/>
              <a:gd name="connsiteX3" fmla="*/ 1410292 w 2732285"/>
              <a:gd name="connsiteY3" fmla="*/ 539096 h 851248"/>
              <a:gd name="connsiteX4" fmla="*/ 2677003 w 2732285"/>
              <a:gd name="connsiteY4" fmla="*/ 585142 h 851248"/>
              <a:gd name="connsiteX5" fmla="*/ 2732285 w 2732285"/>
              <a:gd name="connsiteY5" fmla="*/ 556811 h 851248"/>
              <a:gd name="connsiteX6" fmla="*/ 2732285 w 2732285"/>
              <a:gd name="connsiteY6" fmla="*/ 708076 h 851248"/>
              <a:gd name="connsiteX7" fmla="*/ 2717483 w 2732285"/>
              <a:gd name="connsiteY7" fmla="*/ 715551 h 851248"/>
              <a:gd name="connsiteX8" fmla="*/ 2252365 w 2732285"/>
              <a:gd name="connsiteY8" fmla="*/ 846239 h 851248"/>
              <a:gd name="connsiteX9" fmla="*/ 1728335 w 2732285"/>
              <a:gd name="connsiteY9" fmla="*/ 803143 h 851248"/>
              <a:gd name="connsiteX10" fmla="*/ 330912 w 2732285"/>
              <a:gd name="connsiteY10" fmla="*/ 164653 h 851248"/>
              <a:gd name="connsiteX11" fmla="*/ 0 w 2732285"/>
              <a:gd name="connsiteY11" fmla="*/ 0 h 851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32285" h="851248">
                <a:moveTo>
                  <a:pt x="0" y="0"/>
                </a:moveTo>
                <a:lnTo>
                  <a:pt x="287109" y="0"/>
                </a:lnTo>
                <a:lnTo>
                  <a:pt x="466869" y="86645"/>
                </a:lnTo>
                <a:cubicBezTo>
                  <a:pt x="830935" y="261650"/>
                  <a:pt x="1174956" y="425412"/>
                  <a:pt x="1410292" y="539096"/>
                </a:cubicBezTo>
                <a:cubicBezTo>
                  <a:pt x="1948203" y="798947"/>
                  <a:pt x="2351518" y="735606"/>
                  <a:pt x="2677003" y="585142"/>
                </a:cubicBezTo>
                <a:lnTo>
                  <a:pt x="2732285" y="556811"/>
                </a:lnTo>
                <a:lnTo>
                  <a:pt x="2732285" y="708076"/>
                </a:lnTo>
                <a:lnTo>
                  <a:pt x="2717483" y="715551"/>
                </a:lnTo>
                <a:cubicBezTo>
                  <a:pt x="2570215" y="784717"/>
                  <a:pt x="2422685" y="831464"/>
                  <a:pt x="2252365" y="846239"/>
                </a:cubicBezTo>
                <a:cubicBezTo>
                  <a:pt x="2100970" y="859373"/>
                  <a:pt x="1931567" y="847244"/>
                  <a:pt x="1728335" y="803143"/>
                </a:cubicBezTo>
                <a:cubicBezTo>
                  <a:pt x="1547028" y="763989"/>
                  <a:pt x="967024" y="480731"/>
                  <a:pt x="330912" y="164653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6EC3BE"/>
              </a:gs>
              <a:gs pos="100000">
                <a:srgbClr val="20366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hu-HU" dirty="0"/>
              <a:t>i</a:t>
            </a:r>
          </a:p>
        </p:txBody>
      </p:sp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51AE9514-CADA-1951-938A-E145B9F7ACC0}"/>
              </a:ext>
            </a:extLst>
          </p:cNvPr>
          <p:cNvSpPr/>
          <p:nvPr userDrawn="1"/>
        </p:nvSpPr>
        <p:spPr>
          <a:xfrm>
            <a:off x="10321986" y="5904196"/>
            <a:ext cx="1870014" cy="953805"/>
          </a:xfrm>
          <a:custGeom>
            <a:avLst/>
            <a:gdLst>
              <a:gd name="connsiteX0" fmla="*/ 1527304 w 1870014"/>
              <a:gd name="connsiteY0" fmla="*/ 3 h 953805"/>
              <a:gd name="connsiteX1" fmla="*/ 1758281 w 1870014"/>
              <a:gd name="connsiteY1" fmla="*/ 19445 h 953805"/>
              <a:gd name="connsiteX2" fmla="*/ 1870014 w 1870014"/>
              <a:gd name="connsiteY2" fmla="*/ 40658 h 953805"/>
              <a:gd name="connsiteX3" fmla="*/ 1870014 w 1870014"/>
              <a:gd name="connsiteY3" fmla="*/ 176058 h 953805"/>
              <a:gd name="connsiteX4" fmla="*/ 1761019 w 1870014"/>
              <a:gd name="connsiteY4" fmla="*/ 154684 h 953805"/>
              <a:gd name="connsiteX5" fmla="*/ 616305 w 1870014"/>
              <a:gd name="connsiteY5" fmla="*/ 549744 h 953805"/>
              <a:gd name="connsiteX6" fmla="*/ 290929 w 1870014"/>
              <a:gd name="connsiteY6" fmla="*/ 860431 h 953805"/>
              <a:gd name="connsiteX7" fmla="*/ 192941 w 1870014"/>
              <a:gd name="connsiteY7" fmla="*/ 953805 h 953805"/>
              <a:gd name="connsiteX8" fmla="*/ 0 w 1870014"/>
              <a:gd name="connsiteY8" fmla="*/ 953805 h 953805"/>
              <a:gd name="connsiteX9" fmla="*/ 27459 w 1870014"/>
              <a:gd name="connsiteY9" fmla="*/ 926940 h 953805"/>
              <a:gd name="connsiteX10" fmla="*/ 826724 w 1870014"/>
              <a:gd name="connsiteY10" fmla="*/ 210449 h 953805"/>
              <a:gd name="connsiteX11" fmla="*/ 1292951 w 1870014"/>
              <a:gd name="connsiteY11" fmla="*/ 24148 h 953805"/>
              <a:gd name="connsiteX12" fmla="*/ 1527304 w 1870014"/>
              <a:gd name="connsiteY12" fmla="*/ 3 h 95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70014" h="953805">
                <a:moveTo>
                  <a:pt x="1527304" y="3"/>
                </a:moveTo>
                <a:cubicBezTo>
                  <a:pt x="1604122" y="-142"/>
                  <a:pt x="1680377" y="6978"/>
                  <a:pt x="1758281" y="19445"/>
                </a:cubicBezTo>
                <a:lnTo>
                  <a:pt x="1870014" y="40658"/>
                </a:lnTo>
                <a:lnTo>
                  <a:pt x="1870014" y="176058"/>
                </a:lnTo>
                <a:lnTo>
                  <a:pt x="1761019" y="154684"/>
                </a:lnTo>
                <a:cubicBezTo>
                  <a:pt x="1417391" y="101860"/>
                  <a:pt x="1029133" y="153469"/>
                  <a:pt x="616305" y="549744"/>
                </a:cubicBezTo>
                <a:cubicBezTo>
                  <a:pt x="525999" y="636429"/>
                  <a:pt x="414656" y="742555"/>
                  <a:pt x="290929" y="860431"/>
                </a:cubicBezTo>
                <a:lnTo>
                  <a:pt x="192941" y="953805"/>
                </a:lnTo>
                <a:lnTo>
                  <a:pt x="0" y="953805"/>
                </a:lnTo>
                <a:lnTo>
                  <a:pt x="27459" y="926940"/>
                </a:lnTo>
                <a:cubicBezTo>
                  <a:pt x="394681" y="569794"/>
                  <a:pt x="703592" y="280460"/>
                  <a:pt x="826724" y="210449"/>
                </a:cubicBezTo>
                <a:cubicBezTo>
                  <a:pt x="999187" y="112153"/>
                  <a:pt x="1150454" y="53642"/>
                  <a:pt x="1292951" y="24148"/>
                </a:cubicBezTo>
                <a:cubicBezTo>
                  <a:pt x="1373106" y="7558"/>
                  <a:pt x="1450486" y="148"/>
                  <a:pt x="1527304" y="3"/>
                </a:cubicBezTo>
                <a:close/>
              </a:path>
            </a:pathLst>
          </a:custGeom>
          <a:gradFill>
            <a:gsLst>
              <a:gs pos="0">
                <a:srgbClr val="E4004B"/>
              </a:gs>
              <a:gs pos="100000">
                <a:srgbClr val="8B1C6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hu-HU"/>
          </a:p>
        </p:txBody>
      </p:sp>
      <p:pic>
        <p:nvPicPr>
          <p:cNvPr id="5" name="Kép 4" descr="A képen Betűtípus, szöveg, Grafika, képernyőkép látható&#10;&#10;Automatikusan generált leírás">
            <a:extLst>
              <a:ext uri="{FF2B5EF4-FFF2-40B4-BE49-F238E27FC236}">
                <a16:creationId xmlns:a16="http://schemas.microsoft.com/office/drawing/2014/main" id="{5820DD95-A114-DE3A-65EB-36C8AA130A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4" y="6126691"/>
            <a:ext cx="2210786" cy="43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72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6B23C-BE0D-0948-9BA7-8A92A871E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404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H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0E16F6-DCFA-944D-8F9D-C2BC98637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840452" cy="3990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527069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701" r:id="rId2"/>
    <p:sldLayoutId id="2147483702" r:id="rId3"/>
    <p:sldLayoutId id="2147483695" r:id="rId4"/>
    <p:sldLayoutId id="2147483687" r:id="rId5"/>
    <p:sldLayoutId id="2147483688" r:id="rId6"/>
    <p:sldLayoutId id="2147483700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rgbClr val="00327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327B"/>
        </a:buClr>
        <a:buSzPct val="11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Calibri" panose="020F0502020204030204" pitchFamily="34" charset="0"/>
          <a:ea typeface="Open Sans" panose="020B060603050402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A7575A22-1EFA-4614-9211-AF3A242EDA54}"/>
              </a:ext>
            </a:extLst>
          </p:cNvPr>
          <p:cNvSpPr txBox="1">
            <a:spLocks/>
          </p:cNvSpPr>
          <p:nvPr/>
        </p:nvSpPr>
        <p:spPr>
          <a:xfrm>
            <a:off x="537194" y="1492432"/>
            <a:ext cx="3074276" cy="234677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pPr lvl="0">
              <a:spcBef>
                <a:spcPts val="0"/>
              </a:spcBef>
            </a:pPr>
            <a:r>
              <a:rPr lang="hu-HU" sz="2000" i="1" u="sng" dirty="0">
                <a:solidFill>
                  <a:schemeClr val="lt1"/>
                </a:solidFill>
                <a:latin typeface="Calibri" panose="020F0502020204030204" pitchFamily="34" charset="0"/>
              </a:rPr>
              <a:t>Döntéshozó entitás: </a:t>
            </a:r>
          </a:p>
          <a:p>
            <a:pPr lvl="0">
              <a:spcBef>
                <a:spcPts val="0"/>
              </a:spcBef>
            </a:pPr>
            <a:r>
              <a:rPr lang="hu-HU" sz="2000" b="0" i="1" dirty="0">
                <a:solidFill>
                  <a:srgbClr val="FFFFFF"/>
                </a:solidFill>
                <a:latin typeface="Calibri" panose="020F0502020204030204" pitchFamily="34" charset="0"/>
              </a:rPr>
              <a:t>MBH Duna Bank Zrt.  </a:t>
            </a:r>
          </a:p>
          <a:p>
            <a:pPr lvl="0">
              <a:spcBef>
                <a:spcPts val="0"/>
              </a:spcBef>
            </a:pPr>
            <a:endParaRPr lang="en-US" sz="2000" b="0" i="1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endParaRPr lang="hu-HU" sz="2000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5495EEA-93F0-4AD0-A8B8-33DC023BD07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37194" y="3714679"/>
            <a:ext cx="5783263" cy="19399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bg1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hu-HU" sz="2000" i="1" u="sng" dirty="0">
                <a:solidFill>
                  <a:schemeClr val="lt1"/>
                </a:solidFill>
                <a:latin typeface="Calibri" panose="020F0502020204030204" pitchFamily="34" charset="0"/>
              </a:rPr>
              <a:t>Döntéshozó bizottság:</a:t>
            </a:r>
            <a:br>
              <a:rPr lang="hu-HU" sz="2000" i="1" u="sng" dirty="0">
                <a:solidFill>
                  <a:schemeClr val="lt1"/>
                </a:solidFill>
                <a:latin typeface="Calibri" panose="020F0502020204030204" pitchFamily="34" charset="0"/>
              </a:rPr>
            </a:br>
            <a:r>
              <a:rPr lang="hu-HU" sz="1800" b="0" i="1" dirty="0">
                <a:solidFill>
                  <a:schemeClr val="lt1"/>
                </a:solidFill>
                <a:latin typeface="Calibri" panose="020F0502020204030204" pitchFamily="34" charset="0"/>
              </a:rPr>
              <a:t>Közgyűlés</a:t>
            </a:r>
            <a:endParaRPr lang="hu-HU" sz="1800" dirty="0"/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A72DD14A-51CD-43DE-8BA7-473C0185D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4981" y="2643446"/>
            <a:ext cx="5703260" cy="1693180"/>
          </a:xfrm>
        </p:spPr>
        <p:txBody>
          <a:bodyPr>
            <a:normAutofit/>
          </a:bodyPr>
          <a:lstStyle/>
          <a:p>
            <a:pPr lvl="0" algn="ctr">
              <a:spcBef>
                <a:spcPts val="0"/>
              </a:spcBef>
              <a:buClr>
                <a:srgbClr val="00AFEC"/>
              </a:buClr>
              <a:buSzTx/>
            </a:pPr>
            <a:r>
              <a:rPr lang="hu-HU" sz="3200" b="1" dirty="0">
                <a:solidFill>
                  <a:schemeClr val="accent5"/>
                </a:solidFill>
                <a:latin typeface="+mj-lt"/>
                <a:ea typeface="+mn-ea"/>
              </a:rPr>
              <a:t>MBH DUNA Bank Zrt. </a:t>
            </a:r>
            <a:r>
              <a:rPr lang="hu-HU" sz="2400" dirty="0">
                <a:solidFill>
                  <a:schemeClr val="accent5"/>
                </a:solidFill>
                <a:latin typeface="Calibri" panose="020F0502020204030204" pitchFamily="34" charset="0"/>
                <a:ea typeface="+mn-ea"/>
              </a:rPr>
              <a:t>k</a:t>
            </a:r>
            <a:r>
              <a:rPr lang="hu-HU" sz="2400" b="1" dirty="0">
                <a:solidFill>
                  <a:schemeClr val="accent5"/>
                </a:solidFill>
                <a:latin typeface="Calibri" panose="020F0502020204030204" pitchFamily="34" charset="0"/>
                <a:ea typeface="+mn-ea"/>
              </a:rPr>
              <a:t>önyvvizsgálójának megválasztása, díjazásának megállapítása</a:t>
            </a:r>
            <a:endParaRPr lang="da-DK" sz="2400" b="1" dirty="0">
              <a:solidFill>
                <a:schemeClr val="accent5"/>
              </a:solidFill>
              <a:latin typeface="+mj-lt"/>
              <a:ea typeface="+mn-ea"/>
            </a:endParaRPr>
          </a:p>
        </p:txBody>
      </p:sp>
      <p:sp>
        <p:nvSpPr>
          <p:cNvPr id="9" name="Alcím 2">
            <a:extLst>
              <a:ext uri="{FF2B5EF4-FFF2-40B4-BE49-F238E27FC236}">
                <a16:creationId xmlns:a16="http://schemas.microsoft.com/office/drawing/2014/main" id="{1E5D9CDB-8B2E-4582-AAE0-1FAE6F38D3A5}"/>
              </a:ext>
            </a:extLst>
          </p:cNvPr>
          <p:cNvSpPr txBox="1">
            <a:spLocks/>
          </p:cNvSpPr>
          <p:nvPr/>
        </p:nvSpPr>
        <p:spPr>
          <a:xfrm>
            <a:off x="6451096" y="5773508"/>
            <a:ext cx="5740904" cy="4253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4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327B"/>
              </a:buClr>
              <a:buSzPct val="11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AFEC"/>
              </a:buClr>
              <a:buNone/>
            </a:pPr>
            <a:r>
              <a:rPr lang="hu-HU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Készítés dátuma: </a:t>
            </a:r>
            <a:r>
              <a:rPr lang="hu-HU" dirty="0">
                <a:solidFill>
                  <a:schemeClr val="accent5"/>
                </a:solidFill>
              </a:rPr>
              <a:t>2025. március 27. </a:t>
            </a:r>
            <a:endParaRPr lang="hu-HU" dirty="0">
              <a:solidFill>
                <a:schemeClr val="accent5"/>
              </a:solidFill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0" name="Táblázat 8">
            <a:extLst>
              <a:ext uri="{FF2B5EF4-FFF2-40B4-BE49-F238E27FC236}">
                <a16:creationId xmlns:a16="http://schemas.microsoft.com/office/drawing/2014/main" id="{17178676-3BAF-4E7A-8AB8-A572ECED01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370333"/>
              </p:ext>
            </p:extLst>
          </p:nvPr>
        </p:nvGraphicFramePr>
        <p:xfrm>
          <a:off x="6451096" y="6558455"/>
          <a:ext cx="4811031" cy="221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9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1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14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i="0" cap="all" baseline="0" dirty="0">
                          <a:solidFill>
                            <a:schemeClr val="accent5"/>
                          </a:solidFill>
                          <a:latin typeface="+mj-lt"/>
                        </a:rPr>
                        <a:t>Titokvédelmi besorolás</a:t>
                      </a:r>
                      <a:r>
                        <a:rPr lang="hu-HU" altLang="hu-HU" sz="1000" b="1" i="0" cap="all" baseline="0" dirty="0">
                          <a:solidFill>
                            <a:schemeClr val="accent5"/>
                          </a:solidFill>
                          <a:latin typeface="+mj-lt"/>
                          <a:ea typeface="ＭＳ Ｐゴシック" pitchFamily="34" charset="-128"/>
                          <a:cs typeface="Calibri" pitchFamily="34" charset="0"/>
                        </a:rPr>
                        <a:t>:</a:t>
                      </a:r>
                      <a:endParaRPr lang="hu-HU" sz="1000" b="1" i="0" cap="all" baseline="0" dirty="0">
                        <a:solidFill>
                          <a:schemeClr val="accent5"/>
                        </a:solidFill>
                        <a:latin typeface="+mj-lt"/>
                      </a:endParaRPr>
                    </a:p>
                  </a:txBody>
                  <a:tcPr marL="69200" marR="69200" marT="34600" marB="34600"/>
                </a:tc>
                <a:tc>
                  <a:txBody>
                    <a:bodyPr/>
                    <a:lstStyle/>
                    <a:p>
                      <a:pPr algn="l">
                        <a:buClr>
                          <a:srgbClr val="00AFEC"/>
                        </a:buClr>
                      </a:pPr>
                      <a:r>
                        <a:rPr lang="hu-HU" sz="1000" b="1" i="1" dirty="0">
                          <a:solidFill>
                            <a:schemeClr val="accent5"/>
                          </a:solidFill>
                          <a:latin typeface="+mj-lt"/>
                        </a:rPr>
                        <a:t>belső használatra</a:t>
                      </a:r>
                      <a:endParaRPr lang="hu-HU" sz="1000" b="1" i="1" u="none" dirty="0">
                        <a:solidFill>
                          <a:schemeClr val="accent5"/>
                        </a:solidFill>
                        <a:latin typeface="+mj-lt"/>
                      </a:endParaRPr>
                    </a:p>
                  </a:txBody>
                  <a:tcPr marL="69200" marR="69200" marT="34600" marB="346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áblázat 7">
            <a:extLst>
              <a:ext uri="{FF2B5EF4-FFF2-40B4-BE49-F238E27FC236}">
                <a16:creationId xmlns:a16="http://schemas.microsoft.com/office/drawing/2014/main" id="{CC66EB67-2C66-43C6-9AA8-954494BD89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465731"/>
              </p:ext>
            </p:extLst>
          </p:nvPr>
        </p:nvGraphicFramePr>
        <p:xfrm>
          <a:off x="6321972" y="299545"/>
          <a:ext cx="5719464" cy="1466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1078">
                  <a:extLst>
                    <a:ext uri="{9D8B030D-6E8A-4147-A177-3AD203B41FA5}">
                      <a16:colId xmlns:a16="http://schemas.microsoft.com/office/drawing/2014/main" val="2699072746"/>
                    </a:ext>
                  </a:extLst>
                </a:gridCol>
                <a:gridCol w="3348386">
                  <a:extLst>
                    <a:ext uri="{9D8B030D-6E8A-4147-A177-3AD203B41FA5}">
                      <a16:colId xmlns:a16="http://schemas.microsoft.com/office/drawing/2014/main" val="2610034348"/>
                    </a:ext>
                  </a:extLst>
                </a:gridCol>
              </a:tblGrid>
              <a:tr h="370163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KÖZGYŰLÉS DÁTUMA: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altLang="hu-HU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2025.04.22.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990105"/>
                  </a:ext>
                </a:extLst>
              </a:tr>
              <a:tr h="456365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DÖNTÉS ALAPJA: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highlight>
                            <a:srgbClr val="FFFFFF"/>
                          </a:highlight>
                          <a:uLnTx/>
                          <a:uFillTx/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MBH Duna Bank Zrt. Alapszabály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0982581"/>
                  </a:ext>
                </a:extLst>
              </a:tr>
              <a:tr h="456365">
                <a:tc>
                  <a:txBody>
                    <a:bodyPr/>
                    <a:lstStyle/>
                    <a:p>
                      <a:pPr algn="l"/>
                      <a:r>
                        <a:rPr lang="hu-HU" sz="1200" b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ELŐZETES</a:t>
                      </a:r>
                      <a:r>
                        <a:rPr lang="hu-HU" sz="1200" b="0" baseline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DÖNTÉSHOZÓ TESTÜLET: </a:t>
                      </a:r>
                      <a:endParaRPr lang="hu-HU" sz="1200" b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MBH Duna Bank Zrt. </a:t>
                      </a:r>
                      <a:r>
                        <a:rPr kumimoji="0" lang="hu-HU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Igazgatóság/Felügyelőbizottság</a:t>
                      </a:r>
                      <a:endParaRPr kumimoji="0" lang="hu-HU" altLang="hu-H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ＭＳ Ｐゴシック" pitchFamily="34" charset="-128"/>
                        <a:cs typeface="Calibri" panose="020F0502020204030204" pitchFamily="34" charset="0"/>
                      </a:endParaRPr>
                    </a:p>
                    <a:p>
                      <a:pPr algn="l"/>
                      <a:endParaRPr kumimoji="0" lang="hu-H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5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8904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9807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sz="2800" dirty="0">
                <a:latin typeface="Calibri" panose="020F0502020204030204" pitchFamily="34" charset="0"/>
                <a:cs typeface="Calibri" panose="020F0502020204030204" pitchFamily="34" charset="0"/>
              </a:rPr>
              <a:t>Előterjesztésre vonatkozó információk </a:t>
            </a:r>
            <a:endParaRPr lang="hu-HU" dirty="0"/>
          </a:p>
        </p:txBody>
      </p:sp>
      <p:graphicFrame>
        <p:nvGraphicFramePr>
          <p:cNvPr id="6" name="Táblázat 5">
            <a:extLst>
              <a:ext uri="{FF2B5EF4-FFF2-40B4-BE49-F238E27FC236}">
                <a16:creationId xmlns:a16="http://schemas.microsoft.com/office/drawing/2014/main" id="{A628E95E-5B09-2917-0032-7B817FECFE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459014"/>
              </p:ext>
            </p:extLst>
          </p:nvPr>
        </p:nvGraphicFramePr>
        <p:xfrm>
          <a:off x="576943" y="1070812"/>
          <a:ext cx="11005459" cy="3288647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3298933">
                  <a:extLst>
                    <a:ext uri="{9D8B030D-6E8A-4147-A177-3AD203B41FA5}">
                      <a16:colId xmlns:a16="http://schemas.microsoft.com/office/drawing/2014/main" val="1711697646"/>
                    </a:ext>
                  </a:extLst>
                </a:gridCol>
                <a:gridCol w="280259">
                  <a:extLst>
                    <a:ext uri="{9D8B030D-6E8A-4147-A177-3AD203B41FA5}">
                      <a16:colId xmlns:a16="http://schemas.microsoft.com/office/drawing/2014/main" val="2443583814"/>
                    </a:ext>
                  </a:extLst>
                </a:gridCol>
                <a:gridCol w="543003">
                  <a:extLst>
                    <a:ext uri="{9D8B030D-6E8A-4147-A177-3AD203B41FA5}">
                      <a16:colId xmlns:a16="http://schemas.microsoft.com/office/drawing/2014/main" val="2900457266"/>
                    </a:ext>
                  </a:extLst>
                </a:gridCol>
                <a:gridCol w="906576">
                  <a:extLst>
                    <a:ext uri="{9D8B030D-6E8A-4147-A177-3AD203B41FA5}">
                      <a16:colId xmlns:a16="http://schemas.microsoft.com/office/drawing/2014/main" val="2413493118"/>
                    </a:ext>
                  </a:extLst>
                </a:gridCol>
                <a:gridCol w="529746">
                  <a:extLst>
                    <a:ext uri="{9D8B030D-6E8A-4147-A177-3AD203B41FA5}">
                      <a16:colId xmlns:a16="http://schemas.microsoft.com/office/drawing/2014/main" val="62429409"/>
                    </a:ext>
                  </a:extLst>
                </a:gridCol>
                <a:gridCol w="2475598">
                  <a:extLst>
                    <a:ext uri="{9D8B030D-6E8A-4147-A177-3AD203B41FA5}">
                      <a16:colId xmlns:a16="http://schemas.microsoft.com/office/drawing/2014/main" val="2286293620"/>
                    </a:ext>
                  </a:extLst>
                </a:gridCol>
                <a:gridCol w="2971344">
                  <a:extLst>
                    <a:ext uri="{9D8B030D-6E8A-4147-A177-3AD203B41FA5}">
                      <a16:colId xmlns:a16="http://schemas.microsoft.com/office/drawing/2014/main" val="3915340246"/>
                    </a:ext>
                  </a:extLst>
                </a:gridCol>
              </a:tblGrid>
              <a:tr h="397125">
                <a:tc gridSpan="2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Előterjesztők: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8EE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hu-HU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8537188"/>
                  </a:ext>
                </a:extLst>
              </a:tr>
              <a:tr h="297844">
                <a:tc gridSpan="2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Felelős felsővezető:</a:t>
                      </a: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(vezérigazgató-helyettes vagy delegáltja)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r>
                        <a:rPr lang="hu-HU" sz="1200" dirty="0" err="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Csicsáky</a:t>
                      </a:r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Péter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6418577"/>
                  </a:ext>
                </a:extLst>
              </a:tr>
              <a:tr h="33889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Készítő szervezeti egységet irányító vezetők:</a:t>
                      </a: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Dr. </a:t>
                      </a:r>
                      <a:r>
                        <a:rPr lang="hu-HU" sz="1200" dirty="0" err="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Neuberger</a:t>
                      </a:r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Anita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6878427"/>
                  </a:ext>
                </a:extLst>
              </a:tr>
              <a:tr h="33889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Készítő szervezeti egység(</a:t>
                      </a:r>
                      <a:r>
                        <a:rPr lang="hu-HU" sz="1200" b="0" dirty="0" err="1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ek</a:t>
                      </a:r>
                      <a:r>
                        <a:rPr lang="hu-HU" sz="1200" b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)/érintett</a:t>
                      </a:r>
                      <a:r>
                        <a:rPr lang="hu-HU" sz="1200" b="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entitás</a:t>
                      </a:r>
                      <a:r>
                        <a:rPr lang="hu-HU" sz="1200" b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 </a:t>
                      </a:r>
                      <a:endParaRPr lang="hu-HU" sz="1200" b="0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Jogi Szakterület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500" b="0" i="1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500" b="0" i="1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489582562"/>
                  </a:ext>
                </a:extLst>
              </a:tr>
              <a:tr h="29784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0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0" i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IGEN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8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IGEN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NEM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0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21353"/>
                  </a:ext>
                </a:extLst>
              </a:tr>
              <a:tr h="29784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Bennfentes információt tartalmaz: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[jelölni kötelező]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761032"/>
                  </a:ext>
                </a:extLst>
              </a:tr>
              <a:tr h="29784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Költségvonzata van: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[jelölni kötelező]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3884039"/>
                  </a:ext>
                </a:extLst>
              </a:tr>
              <a:tr h="29784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Harmadik személy üzleti titkát tartalmazza: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u-HU" sz="1200" b="1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1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[jelölni kötelező]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3371032"/>
                  </a:ext>
                </a:extLst>
              </a:tr>
              <a:tr h="381681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Döntésről tájékoztatni szükséges</a:t>
                      </a:r>
                      <a:r>
                        <a:rPr lang="hu-HU" sz="1200" b="1" i="0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(terület(</a:t>
                      </a:r>
                      <a:r>
                        <a:rPr lang="hu-HU" sz="1200" b="1" i="0" kern="1200" baseline="0" dirty="0" err="1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ek</a:t>
                      </a:r>
                      <a:r>
                        <a:rPr lang="hu-HU" sz="1200" b="1" i="0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), entitás(ok), személy(</a:t>
                      </a:r>
                      <a:r>
                        <a:rPr lang="hu-HU" sz="1200" b="1" i="0" kern="1200" baseline="0" dirty="0" err="1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ek</a:t>
                      </a:r>
                      <a:r>
                        <a:rPr lang="hu-HU" sz="1200" b="1" i="0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 megnevezése]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kern="12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708718"/>
                  </a:ext>
                </a:extLst>
              </a:tr>
              <a:tr h="3428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1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Döntésről tájékoztatni szükséges:</a:t>
                      </a:r>
                      <a:r>
                        <a:rPr lang="hu-HU" sz="1200" b="0" i="1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  <a:endParaRPr lang="hu-HU" sz="1200" b="0" i="1" kern="120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Dr. Neuberger Anita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200" b="1" i="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846751"/>
                  </a:ext>
                </a:extLst>
              </a:tr>
            </a:tbl>
          </a:graphicData>
        </a:graphic>
      </p:graphicFrame>
      <p:graphicFrame>
        <p:nvGraphicFramePr>
          <p:cNvPr id="3" name="Táblázat 2">
            <a:extLst>
              <a:ext uri="{FF2B5EF4-FFF2-40B4-BE49-F238E27FC236}">
                <a16:creationId xmlns:a16="http://schemas.microsoft.com/office/drawing/2014/main" id="{875B33E8-12F9-132B-4CE5-065CC4564E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318962"/>
              </p:ext>
            </p:extLst>
          </p:nvPr>
        </p:nvGraphicFramePr>
        <p:xfrm>
          <a:off x="576943" y="4359459"/>
          <a:ext cx="11005457" cy="1672066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2804365">
                  <a:extLst>
                    <a:ext uri="{9D8B030D-6E8A-4147-A177-3AD203B41FA5}">
                      <a16:colId xmlns:a16="http://schemas.microsoft.com/office/drawing/2014/main" val="1627993918"/>
                    </a:ext>
                  </a:extLst>
                </a:gridCol>
                <a:gridCol w="1514791">
                  <a:extLst>
                    <a:ext uri="{9D8B030D-6E8A-4147-A177-3AD203B41FA5}">
                      <a16:colId xmlns:a16="http://schemas.microsoft.com/office/drawing/2014/main" val="1377009871"/>
                    </a:ext>
                  </a:extLst>
                </a:gridCol>
                <a:gridCol w="2114644">
                  <a:extLst>
                    <a:ext uri="{9D8B030D-6E8A-4147-A177-3AD203B41FA5}">
                      <a16:colId xmlns:a16="http://schemas.microsoft.com/office/drawing/2014/main" val="4209441958"/>
                    </a:ext>
                  </a:extLst>
                </a:gridCol>
                <a:gridCol w="3000148">
                  <a:extLst>
                    <a:ext uri="{9D8B030D-6E8A-4147-A177-3AD203B41FA5}">
                      <a16:colId xmlns:a16="http://schemas.microsoft.com/office/drawing/2014/main" val="115271716"/>
                    </a:ext>
                  </a:extLst>
                </a:gridCol>
                <a:gridCol w="1571509">
                  <a:extLst>
                    <a:ext uri="{9D8B030D-6E8A-4147-A177-3AD203B41FA5}">
                      <a16:colId xmlns:a16="http://schemas.microsoft.com/office/drawing/2014/main" val="3029197968"/>
                    </a:ext>
                  </a:extLst>
                </a:gridCol>
              </a:tblGrid>
              <a:tr h="35666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Terület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Véleményező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 i="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Támogatás</a:t>
                      </a:r>
                      <a:endParaRPr lang="hu-HU" sz="1200" b="1" i="0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 i="0" kern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Vélemény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 i="0" kern="12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Javaslat átvezetve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159475"/>
                  </a:ext>
                </a:extLst>
              </a:tr>
              <a:tr h="412657">
                <a:tc>
                  <a:txBody>
                    <a:bodyPr/>
                    <a:lstStyle/>
                    <a:p>
                      <a:pPr marL="36000" algn="l" rtl="0" fontAlgn="ctr"/>
                      <a:endParaRPr lang="hu-HU" sz="1200" b="0" i="0" u="none" strike="noStrike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endParaRPr lang="hu-HU" sz="1200" b="1" i="0" u="none" strike="noStrike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i="0" u="none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igen </a:t>
                      </a:r>
                      <a:r>
                        <a:rPr lang="hu-HU" sz="1200" i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 igen, feltétellel / nem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sz="1200" i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b="1" i="0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r>
                        <a:rPr lang="hu-HU" sz="1200" b="1" i="0" dirty="0">
                          <a:solidFill>
                            <a:schemeClr val="accent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Wingdings 2" panose="05020102010507070707" pitchFamily="18" charset="2"/>
                        </a:rPr>
                        <a:t></a:t>
                      </a:r>
                      <a:endParaRPr lang="hu-HU" sz="1200" b="1" i="0" dirty="0">
                        <a:solidFill>
                          <a:schemeClr val="accent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5211827"/>
                  </a:ext>
                </a:extLst>
              </a:tr>
              <a:tr h="490087">
                <a:tc>
                  <a:txBody>
                    <a:bodyPr/>
                    <a:lstStyle/>
                    <a:p>
                      <a:pPr marL="36000" algn="l" rtl="0" fontAlgn="ctr"/>
                      <a:endParaRPr lang="hu-HU" sz="1200" b="0" i="0" u="none" strike="noStrike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endParaRPr lang="hu-HU" sz="1200" b="1" i="0" u="none" strike="noStrike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igen / igen, feltétellel / nem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sz="1200" i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6EC3BF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r>
                        <a:rPr kumimoji="0" lang="hu-HU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E5074C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 2" panose="05020102010507070707" pitchFamily="18" charset="2"/>
                        </a:rPr>
                        <a:t></a:t>
                      </a:r>
                      <a:endParaRPr kumimoji="0" lang="hu-H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5074C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8281011"/>
                  </a:ext>
                </a:extLst>
              </a:tr>
              <a:tr h="412657">
                <a:tc>
                  <a:txBody>
                    <a:bodyPr/>
                    <a:lstStyle/>
                    <a:p>
                      <a:pPr marL="36000" algn="l" rtl="0" fontAlgn="ctr"/>
                      <a:endParaRPr lang="hu-HU" sz="1200" b="0" i="0" u="none" strike="noStrike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l" rtl="0" fontAlgn="ctr"/>
                      <a:endParaRPr lang="hu-HU" sz="1200" b="1" i="0" u="none" strike="noStrike" dirty="0">
                        <a:solidFill>
                          <a:srgbClr val="213768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R="7620" marT="762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igen / igen, feltétellel / nem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hu-HU" sz="1200" i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EC3BF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r>
                        <a:rPr kumimoji="0" lang="hu-H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5074C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 2" panose="05020102010507070707" pitchFamily="18" charset="2"/>
                        </a:rPr>
                        <a:t></a:t>
                      </a:r>
                      <a:endParaRPr kumimoji="0" lang="hu-H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5074C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1948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6811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>
                <a:latin typeface="Calibri" panose="020F0502020204030204" pitchFamily="34" charset="0"/>
                <a:cs typeface="Calibri" panose="020F0502020204030204" pitchFamily="34" charset="0"/>
              </a:rPr>
              <a:t>Vezetői összefoglaló </a:t>
            </a:r>
            <a:endParaRPr lang="hu-HU" dirty="0"/>
          </a:p>
        </p:txBody>
      </p:sp>
      <p:graphicFrame>
        <p:nvGraphicFramePr>
          <p:cNvPr id="5" name="Táblázat 4">
            <a:extLst>
              <a:ext uri="{FF2B5EF4-FFF2-40B4-BE49-F238E27FC236}">
                <a16:creationId xmlns:a16="http://schemas.microsoft.com/office/drawing/2014/main" id="{6C3017B2-9016-AC21-F265-3CF2E25EA7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940785"/>
              </p:ext>
            </p:extLst>
          </p:nvPr>
        </p:nvGraphicFramePr>
        <p:xfrm>
          <a:off x="572151" y="1138518"/>
          <a:ext cx="10940580" cy="2694210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1839355">
                  <a:extLst>
                    <a:ext uri="{9D8B030D-6E8A-4147-A177-3AD203B41FA5}">
                      <a16:colId xmlns:a16="http://schemas.microsoft.com/office/drawing/2014/main" val="745999546"/>
                    </a:ext>
                  </a:extLst>
                </a:gridCol>
                <a:gridCol w="9101225">
                  <a:extLst>
                    <a:ext uri="{9D8B030D-6E8A-4147-A177-3AD203B41FA5}">
                      <a16:colId xmlns:a16="http://schemas.microsoft.com/office/drawing/2014/main" val="3749788256"/>
                    </a:ext>
                  </a:extLst>
                </a:gridCol>
              </a:tblGrid>
              <a:tr h="44597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Előterjesztés típusa:</a:t>
                      </a:r>
                      <a:endParaRPr lang="en-US" sz="1100" b="1" i="0" kern="120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 </a:t>
                      </a:r>
                      <a:r>
                        <a:rPr lang="hu-HU" sz="1100" kern="1200" noProof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 </a:t>
                      </a:r>
                      <a:r>
                        <a:rPr lang="hu-HU" sz="11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Státusz, tájékoztatás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kern="1200" noProof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 x </a:t>
                      </a:r>
                      <a:r>
                        <a:rPr lang="hu-HU" sz="1100" b="0" i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Döntés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9569688"/>
                  </a:ext>
                </a:extLst>
              </a:tr>
              <a:tr h="45131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Előzmények, háttér információk: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MBH DUNA Bank Zrt. Alapszabálya 3.1.13. pontja értelmében a Közgyűlés kizárólagos hatáskörébe tartozik </a:t>
                      </a:r>
                      <a:r>
                        <a:rPr lang="hu-HU" sz="11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az állandó könyvvizsgáló megválasztása, visszahívása, díjazásának megállapítása. A Közgyűlés a számviteli törvényben meghatározott könyvvizsgálat elvégzésére legfeljebb két (2) év tartamára állandó könyvvizsgálót választ.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1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1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100" b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4689548"/>
                  </a:ext>
                </a:extLst>
              </a:tr>
              <a:tr h="11244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Vezetői</a:t>
                      </a:r>
                      <a:r>
                        <a:rPr lang="hu-HU" sz="1100" b="1" i="0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összefoglaló (előterjesztés célja, megállapítások, megoldandó problémák)</a:t>
                      </a:r>
                      <a:r>
                        <a:rPr lang="hu-HU" sz="11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Az MBH DUNA Bank Zrt. 2024. évi közgyűlési döntése alapján a </a:t>
                      </a:r>
                      <a:r>
                        <a:rPr lang="hu-HU" sz="11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PricewaterhouseCoopers</a:t>
                      </a:r>
                      <a:r>
                        <a:rPr lang="hu-HU" sz="11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Könyvvizsgáló Kft. (székhely: 1055 Budapest, Bajcsy-Zsilinszky út 78., Cg. 01-09-063022, Kamarai bejegyzési szám: 001464) 2025. május 31. napjáig látja el könyvvizsgálói feladatait, így a 2025. évi rendes Közgyűlés feladata a könyvvizsgáló megválasztása.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9203253"/>
                  </a:ext>
                </a:extLst>
              </a:tr>
            </a:tbl>
          </a:graphicData>
        </a:graphic>
      </p:graphicFrame>
      <p:graphicFrame>
        <p:nvGraphicFramePr>
          <p:cNvPr id="4" name="Táblázat 3">
            <a:extLst>
              <a:ext uri="{FF2B5EF4-FFF2-40B4-BE49-F238E27FC236}">
                <a16:creationId xmlns:a16="http://schemas.microsoft.com/office/drawing/2014/main" id="{8EE7A05B-CE75-8315-C8B8-2401A271AA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993636"/>
              </p:ext>
            </p:extLst>
          </p:nvPr>
        </p:nvGraphicFramePr>
        <p:xfrm>
          <a:off x="572151" y="3832728"/>
          <a:ext cx="10940580" cy="2003296"/>
        </p:xfrm>
        <a:graphic>
          <a:graphicData uri="http://schemas.openxmlformats.org/drawingml/2006/table">
            <a:tbl>
              <a:tblPr firstRow="1">
                <a:tableStyleId>{68D230F3-CF80-4859-8CE7-A43EE81993B5}</a:tableStyleId>
              </a:tblPr>
              <a:tblGrid>
                <a:gridCol w="1857284">
                  <a:extLst>
                    <a:ext uri="{9D8B030D-6E8A-4147-A177-3AD203B41FA5}">
                      <a16:colId xmlns:a16="http://schemas.microsoft.com/office/drawing/2014/main" val="2755159355"/>
                    </a:ext>
                  </a:extLst>
                </a:gridCol>
                <a:gridCol w="9083296">
                  <a:extLst>
                    <a:ext uri="{9D8B030D-6E8A-4147-A177-3AD203B41FA5}">
                      <a16:colId xmlns:a16="http://schemas.microsoft.com/office/drawing/2014/main" val="3675920005"/>
                    </a:ext>
                  </a:extLst>
                </a:gridCol>
              </a:tblGrid>
              <a:tr h="20032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b="1" i="0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Határozati javaslat: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hu-HU" sz="1100" b="1" kern="1200" dirty="0">
                        <a:solidFill>
                          <a:schemeClr val="tx1"/>
                        </a:solidFill>
                        <a:effectLst/>
                        <a:highlight>
                          <a:srgbClr val="FFFFFF"/>
                        </a:highligh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algn="just"/>
                      <a:r>
                        <a:rPr lang="hu-HU" sz="11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Közgyűlés megválasztja a </a:t>
                      </a:r>
                      <a:r>
                        <a:rPr lang="hu-HU" sz="1100" b="1" kern="1200" dirty="0" err="1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PricewaterhouseCoopers</a:t>
                      </a:r>
                      <a:r>
                        <a:rPr lang="hu-HU" sz="11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Könyvvizsgáló Kft. (székhely: 1055 Budapest, Bajcsy-Zsilinszky út 78., Cg. 01-09-063022, Kamarai bejegyzési szám: 001464) képviseletében: Mészáros Balázs Árpád (Lakcíme: 1137 Budapest, Katona József u. 25. V. em. 4., Nyilvántartási  száma: 005589, Pénzintézeti engedély száma: E005589, IFRS engedély száma: IFRS000091) bejegyzett pénzintézeti könyvvizsgálót 2025. június 1. napjától 2026. május 31. napjáig tartó határozott időtartamra.</a:t>
                      </a:r>
                      <a:endParaRPr lang="hu-HU" sz="1100" kern="1200" dirty="0">
                        <a:solidFill>
                          <a:schemeClr val="tx1"/>
                        </a:solidFill>
                        <a:effectLst/>
                        <a:highlight>
                          <a:srgbClr val="FFFFFF"/>
                        </a:highligh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algn="just"/>
                      <a:r>
                        <a:rPr lang="hu-HU" sz="11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 </a:t>
                      </a:r>
                      <a:endParaRPr lang="hu-HU" sz="1100" kern="1200" dirty="0">
                        <a:solidFill>
                          <a:schemeClr val="tx1"/>
                        </a:solidFill>
                        <a:effectLst/>
                        <a:highlight>
                          <a:srgbClr val="FFFFFF"/>
                        </a:highligh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algn="just"/>
                      <a:r>
                        <a:rPr lang="hu-HU" sz="11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Közgyűlés a </a:t>
                      </a:r>
                      <a:r>
                        <a:rPr lang="hu-HU" sz="1100" b="1" kern="1200" dirty="0" err="1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PricewaterhouseCoopers</a:t>
                      </a:r>
                      <a:r>
                        <a:rPr lang="hu-HU" sz="11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Könyvvizsgáló Kft. részére fizetendő 2025. évi könyvvizsgálati díjat </a:t>
                      </a:r>
                      <a:r>
                        <a:rPr lang="hu-HU" sz="11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51.232.000 HUF + Áfa </a:t>
                      </a:r>
                      <a:r>
                        <a:rPr lang="hu-HU" sz="11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összegben határozza meg. </a:t>
                      </a:r>
                      <a:endParaRPr lang="hu-HU" sz="1100" kern="1200" dirty="0">
                        <a:solidFill>
                          <a:schemeClr val="tx1"/>
                        </a:solidFill>
                        <a:effectLst/>
                        <a:highlight>
                          <a:srgbClr val="FFFFFF"/>
                        </a:highligh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r>
                        <a:rPr lang="hu-HU" sz="11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endParaRPr lang="hu-HU" sz="1100" kern="1200" dirty="0">
                        <a:solidFill>
                          <a:schemeClr val="tx1"/>
                        </a:solidFill>
                        <a:effectLst/>
                        <a:highlight>
                          <a:srgbClr val="FFFFFF"/>
                        </a:highligh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r>
                        <a:rPr lang="hu-HU" sz="11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 </a:t>
                      </a:r>
                      <a:endParaRPr lang="hu-HU" sz="1100" kern="1200" dirty="0">
                        <a:solidFill>
                          <a:schemeClr val="tx1"/>
                        </a:solidFill>
                        <a:effectLst/>
                        <a:highlight>
                          <a:srgbClr val="FFFFFF"/>
                        </a:highligh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algn="just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hu-HU" sz="1100" b="0" i="0" u="none" strike="noStrike" kern="1200" baseline="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14069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3352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038" y="-686142"/>
            <a:ext cx="9152551" cy="1652451"/>
          </a:xfrm>
        </p:spPr>
        <p:txBody>
          <a:bodyPr/>
          <a:lstStyle/>
          <a:p>
            <a:r>
              <a:rPr lang="hu-HU" dirty="0">
                <a:latin typeface="Calibri" panose="020F0502020204030204" pitchFamily="34" charset="0"/>
                <a:cs typeface="Calibri" panose="020F0502020204030204" pitchFamily="34" charset="0"/>
              </a:rPr>
              <a:t>Előterjesztés I.</a:t>
            </a:r>
            <a:endParaRPr lang="hu-HU" dirty="0"/>
          </a:p>
        </p:txBody>
      </p:sp>
      <p:sp>
        <p:nvSpPr>
          <p:cNvPr id="3" name="Szöveg helye 1">
            <a:extLst>
              <a:ext uri="{FF2B5EF4-FFF2-40B4-BE49-F238E27FC236}">
                <a16:creationId xmlns:a16="http://schemas.microsoft.com/office/drawing/2014/main" id="{F9DA0F27-EFA6-3AC0-7026-513E4C882110}"/>
              </a:ext>
            </a:extLst>
          </p:cNvPr>
          <p:cNvSpPr txBox="1">
            <a:spLocks/>
          </p:cNvSpPr>
          <p:nvPr/>
        </p:nvSpPr>
        <p:spPr>
          <a:xfrm>
            <a:off x="380971" y="1087971"/>
            <a:ext cx="11430057" cy="49316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hu-HU" sz="1400" kern="1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47C0F75D-3351-393E-3B5C-6CE08F7C7077}"/>
              </a:ext>
            </a:extLst>
          </p:cNvPr>
          <p:cNvSpPr txBox="1"/>
          <p:nvPr/>
        </p:nvSpPr>
        <p:spPr>
          <a:xfrm>
            <a:off x="268941" y="1222767"/>
            <a:ext cx="11561022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400" i="0" kern="1200" dirty="0">
                <a:solidFill>
                  <a:schemeClr val="tx1"/>
                </a:solidFill>
                <a:effectLst/>
                <a:ea typeface="+mn-ea"/>
              </a:rPr>
              <a:t>A MBH DUNA Bank Zrt. Alapszabálya 3.1.13. pontja értelmében a Közgyűlés kizárólagos hatáskörébe tartozik </a:t>
            </a:r>
            <a:r>
              <a:rPr lang="hu-HU" sz="1400" kern="1200" dirty="0">
                <a:solidFill>
                  <a:schemeClr val="tx1"/>
                </a:solidFill>
                <a:effectLst/>
                <a:ea typeface="+mn-ea"/>
              </a:rPr>
              <a:t>az állandó könyvvizsgáló megválasztása, visszahívása, díjazásának megállapítása. A Közgyűlés a számviteli törvényben meghatározott könyvvizsgálat elvégzésére legfeljebb két (2) év tartamára állandó könyvvizsgálót választ.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400" dirty="0">
              <a:ea typeface="+mn-ea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400" dirty="0">
                <a:effectLst/>
                <a:ea typeface="STZhongsong" panose="02010600040101010101" pitchFamily="2" charset="-122"/>
              </a:rPr>
              <a:t>Az állandó könyvvizsgálói megbízatás elfogadásának az minősül, ha az állandó könyvvizsgáló megválasztását követő kilencven napon belül megbízási szerződést köt a Társasággal. Az állandó könyvvizsgáló megbízásának időtartama nem lehet rövidebb, mint a megválasztásától a következő – számviteli törvény szerinti – beszámolót elfogadó Közgyűlési határozathozatalig terjedő időszak.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400" dirty="0">
              <a:ea typeface="STZhongsong" panose="02010600040101010101" pitchFamily="2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400" dirty="0">
                <a:effectLst/>
                <a:ea typeface="STZhongsong" panose="02010600040101010101" pitchFamily="2" charset="-122"/>
              </a:rPr>
              <a:t>Ha a Társaság állandó könyvvizsgálónak könyvvizsgálói Társaságot választ, akkor az állandó könyvvizsgálónak ki kell jelölnie azt a személyt, aki a könyvvizsgálatot személyében végzi. A kijelölt személy helyettesítésére – tartós távolléte esetére – helyettes könyvvizsgálók is kijelölhetők. A kijelölt személyeket a Közgyűlésnek jóvá kell hagynia.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400" dirty="0">
              <a:ea typeface="STZhongsong" panose="02010600040101010101" pitchFamily="2" charset="-122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400" dirty="0">
                <a:effectLst/>
                <a:ea typeface="STZhongsong" panose="02010600040101010101" pitchFamily="2" charset="-122"/>
              </a:rPr>
              <a:t>A könyvvizsgáló Társaság újraválasztható. A könyvvizsgáló Társaság által alkalmazott vagy megbízott könyvvizsgáló, valamint a könyvvizsgálat végzésére kijelölt személy legfeljebb öt évig láthat el könyvvizsgálói feladatokat a Társaságnál.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1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just"/>
            <a:r>
              <a:rPr lang="hu-HU" sz="1400" b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Az MBH DUNA Bank Zrt. 2024. évi közgyűlési döntése alapján a </a:t>
            </a:r>
            <a:r>
              <a:rPr lang="hu-HU" sz="1400" b="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PricewaterhouseCoopers</a:t>
            </a:r>
            <a:r>
              <a:rPr lang="hu-HU" sz="1400" b="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Könyvvizsgáló Kft. (székhely: 1055 Budapest, Bajcsy-Zsilinszky út 78., Cg. 01-09-063022, Kamarai bejegyzési szám: 001464) 2025. május 31. napjáig látja el könyvvizsgálói feladatait, így a 2025. évi rendes Közgyűlés feladata a könyvvizsgáló megválasztása. </a:t>
            </a:r>
          </a:p>
          <a:p>
            <a:pPr algn="just"/>
            <a:endParaRPr lang="hu-HU" sz="1100" dirty="0">
              <a:effectLst/>
              <a:ea typeface="STZhongsong" panose="02010600040101010101" pitchFamily="2" charset="-122"/>
            </a:endParaRPr>
          </a:p>
          <a:p>
            <a:pPr algn="just"/>
            <a:endParaRPr lang="hu-HU" sz="18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840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Melléklet</a:t>
            </a:r>
          </a:p>
        </p:txBody>
      </p:sp>
      <p:graphicFrame>
        <p:nvGraphicFramePr>
          <p:cNvPr id="6" name="Táblázat 5">
            <a:extLst>
              <a:ext uri="{FF2B5EF4-FFF2-40B4-BE49-F238E27FC236}">
                <a16:creationId xmlns:a16="http://schemas.microsoft.com/office/drawing/2014/main" id="{2ECD83B1-3362-F16A-325E-32F7B790C1A0}"/>
              </a:ext>
            </a:extLst>
          </p:cNvPr>
          <p:cNvGraphicFramePr>
            <a:graphicFrameLocks noGrp="1"/>
          </p:cNvGraphicFramePr>
          <p:nvPr/>
        </p:nvGraphicFramePr>
        <p:xfrm>
          <a:off x="3356659" y="6238119"/>
          <a:ext cx="6688158" cy="25202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{2D5ABB26-0587-4C30-8999-92F81FD0307C}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55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28">
                <a:tc>
                  <a:txBody>
                    <a:bodyPr/>
                    <a:lstStyle/>
                    <a:p>
                      <a:pPr algn="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hu-HU" sz="1200" b="1" i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1" dirty="0">
                          <a:effectLst/>
                          <a:highlight>
                            <a:srgbClr val="FFFFFF"/>
                          </a:highlight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[Mellékleteket az előterjesztés csatolmányaként kérjük megküldeni]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764FE956-BF0D-C9FA-E0B7-9EB702DAE2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83615"/>
              </p:ext>
            </p:extLst>
          </p:nvPr>
        </p:nvGraphicFramePr>
        <p:xfrm>
          <a:off x="555171" y="1264888"/>
          <a:ext cx="10831285" cy="766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5892">
                  <a:extLst>
                    <a:ext uri="{9D8B030D-6E8A-4147-A177-3AD203B41FA5}">
                      <a16:colId xmlns:a16="http://schemas.microsoft.com/office/drawing/2014/main" val="1027535583"/>
                    </a:ext>
                  </a:extLst>
                </a:gridCol>
                <a:gridCol w="8555393">
                  <a:extLst>
                    <a:ext uri="{9D8B030D-6E8A-4147-A177-3AD203B41FA5}">
                      <a16:colId xmlns:a16="http://schemas.microsoft.com/office/drawing/2014/main" val="1774087609"/>
                    </a:ext>
                  </a:extLst>
                </a:gridCol>
              </a:tblGrid>
              <a:tr h="295083">
                <a:tc>
                  <a:txBody>
                    <a:bodyPr/>
                    <a:lstStyle/>
                    <a:p>
                      <a:pPr algn="ctr"/>
                      <a:r>
                        <a:rPr lang="hu-HU" sz="1200" b="1" i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Melléklet száma </a:t>
                      </a:r>
                      <a:endParaRPr lang="en-US" sz="1200" b="1" i="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Melléklet megnevezése </a:t>
                      </a:r>
                      <a:endParaRPr lang="en-US" sz="120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6EC3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309031"/>
                  </a:ext>
                </a:extLst>
              </a:tr>
              <a:tr h="471632">
                <a:tc>
                  <a:txBody>
                    <a:bodyPr/>
                    <a:lstStyle/>
                    <a:p>
                      <a:pPr algn="l"/>
                      <a:r>
                        <a:rPr lang="hu-HU" sz="1200" b="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számú melléklet</a:t>
                      </a:r>
                      <a:endParaRPr lang="en-US" sz="1200" b="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i="1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166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4373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10137C-5C4B-AEB5-04F4-4B103714FD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Kommunikáció</a:t>
            </a:r>
          </a:p>
        </p:txBody>
      </p:sp>
      <p:graphicFrame>
        <p:nvGraphicFramePr>
          <p:cNvPr id="4" name="Táblázat helye 8">
            <a:extLst>
              <a:ext uri="{FF2B5EF4-FFF2-40B4-BE49-F238E27FC236}">
                <a16:creationId xmlns:a16="http://schemas.microsoft.com/office/drawing/2014/main" id="{E9AFF62D-5406-86DD-9C13-B83F3FE44D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7313339"/>
              </p:ext>
            </p:extLst>
          </p:nvPr>
        </p:nvGraphicFramePr>
        <p:xfrm>
          <a:off x="1037544" y="1259494"/>
          <a:ext cx="9890287" cy="320349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54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35795">
                  <a:extLst>
                    <a:ext uri="{9D8B030D-6E8A-4147-A177-3AD203B41FA5}">
                      <a16:colId xmlns:a16="http://schemas.microsoft.com/office/drawing/2014/main" val="79436364"/>
                    </a:ext>
                  </a:extLst>
                </a:gridCol>
              </a:tblGrid>
              <a:tr h="497987">
                <a:tc rowSpan="3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Külső vagy </a:t>
                      </a:r>
                      <a:r>
                        <a:rPr lang="hu-HU" sz="1200" b="1" i="0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belső kommunikációs kötelezettség leírása</a:t>
                      </a:r>
                      <a:endParaRPr lang="hu-HU" sz="1200" b="1" i="0" noProof="0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i="1" kern="120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[Amennyiben az releváns, a javasolt kommunikáció formája, csatornája, időzítése, felelőse, vonatkozó közlemény, nyilatkozat</a:t>
                      </a:r>
                      <a:r>
                        <a:rPr lang="hu-HU" sz="1200" i="1" kern="1200" baseline="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hu-HU" sz="1200" i="1" kern="120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tervezett szövege]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5831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1" i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Kommunikáció időzítése: </a:t>
                      </a:r>
                      <a:r>
                        <a:rPr lang="hu-HU" sz="1200" i="1" kern="120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[dátum]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831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1" i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Közzététel felelőse: </a:t>
                      </a:r>
                      <a:r>
                        <a:rPr lang="hu-HU" sz="1200" i="1" kern="120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[név]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437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Az előterjesztéshez</a:t>
                      </a:r>
                      <a:r>
                        <a:rPr lang="hu-HU" sz="1200" b="1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közzétételi kötelezettség* kapcsolódik</a:t>
                      </a:r>
                      <a:endParaRPr lang="hu-HU" sz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 </a:t>
                      </a:r>
                      <a:r>
                        <a:rPr lang="hu-HU" sz="12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Igen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0" u="none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X Nem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948">
                <a:tc rowSpan="2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noProof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Közzététel szöv</a:t>
                      </a:r>
                      <a:r>
                        <a:rPr lang="hu-HU" sz="1200" b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ege</a:t>
                      </a:r>
                      <a:endParaRPr lang="hu-HU" sz="1200" b="1" strike="noStrike" kern="1200" baseline="0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6EC3B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hu-HU" sz="1200" b="0" i="1" u="none" strike="noStrike" kern="120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0112303"/>
                  </a:ext>
                </a:extLst>
              </a:tr>
              <a:tr h="235831">
                <a:tc vMerge="1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100" noProof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altLang="hu-HU" sz="1200" b="1" i="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Közzététel határideje: </a:t>
                      </a:r>
                      <a:r>
                        <a:rPr lang="hu-HU" altLang="hu-HU" sz="1200" b="0" i="1" noProof="0" dirty="0">
                          <a:solidFill>
                            <a:srgbClr val="718FD2"/>
                          </a:solidFill>
                          <a:latin typeface="Calibri" panose="020F0502020204030204" pitchFamily="34" charset="0"/>
                          <a:ea typeface="ＭＳ Ｐゴシック" pitchFamily="34" charset="-128"/>
                          <a:cs typeface="Calibri" panose="020F0502020204030204" pitchFamily="34" charset="0"/>
                        </a:rPr>
                        <a:t>[dátum]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888828"/>
                  </a:ext>
                </a:extLst>
              </a:tr>
              <a:tr h="393051">
                <a:tc rowSpan="2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 döntés bennfentes információnak** minősül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(Előterjesztő tölti ki, amit Társaságirányítás </a:t>
                      </a:r>
                      <a:r>
                        <a:rPr lang="hu-HU" sz="1200" b="0" strike="noStrike" kern="1200" baseline="0" noProof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validál</a:t>
                      </a:r>
                      <a:r>
                        <a:rPr lang="hu-HU" sz="1200" b="0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) 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Wingdings"/>
                        </a:rPr>
                        <a:t> </a:t>
                      </a:r>
                      <a:r>
                        <a:rPr lang="hu-HU" sz="1200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Igen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0" u="none" kern="1200" noProof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X Nem</a:t>
                      </a:r>
                      <a:endParaRPr lang="hu-HU" sz="1200" b="0" u="none" kern="1200" noProof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3051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lang="hu-HU" sz="1200" b="1" kern="120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Indokolt-e a bennfentes információ késleltetése:</a:t>
                      </a:r>
                      <a:r>
                        <a:rPr lang="hu-HU" sz="1200" b="1" kern="1200" baseline="0" noProof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hu-HU" sz="1200" b="0" i="1" kern="1200" baseline="0" noProof="0" dirty="0">
                          <a:solidFill>
                            <a:srgbClr val="718FD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[Amennyiben az azonnali közzététel sértené a Bank érdekeit, a késleltetés a nyilvánosság számára nem félrevezető és az információ bizalmas kezelése biztosított.] 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Szöveg helye 1">
            <a:extLst>
              <a:ext uri="{FF2B5EF4-FFF2-40B4-BE49-F238E27FC236}">
                <a16:creationId xmlns:a16="http://schemas.microsoft.com/office/drawing/2014/main" id="{9764F368-1EF5-09D7-E1C5-9BC835A4EEF6}"/>
              </a:ext>
            </a:extLst>
          </p:cNvPr>
          <p:cNvSpPr txBox="1">
            <a:spLocks/>
          </p:cNvSpPr>
          <p:nvPr/>
        </p:nvSpPr>
        <p:spPr>
          <a:xfrm>
            <a:off x="1037544" y="4935318"/>
            <a:ext cx="9890287" cy="11248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hu-HU" sz="1000" i="1" dirty="0">
                <a:latin typeface="Calibri" panose="020F0502020204030204" pitchFamily="34" charset="0"/>
                <a:cs typeface="Calibri" panose="020F0502020204030204" pitchFamily="34" charset="0"/>
              </a:rPr>
              <a:t>* Amennyiben a döntéshez külső információszolgáltatási (közzétételi vagy adat- és információszolgáltatási, bejelentési) kötelezettség is kapcsolódik, akkor  az előterjesztéshez csatolni kell a Társaság- és Csoportirányítás befektetői kapcsolattartási feladatok ellátását végző területével (Befektetői Kapcsolattartó) egyeztetett közzététel szövegét is, továbbá a határozati javaslatnak is tartalmaznia kell a közzétételi javaslat elfogadását.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hu-HU" sz="1000" i="1" dirty="0">
                <a:latin typeface="Calibri" panose="020F0502020204030204" pitchFamily="34" charset="0"/>
                <a:cs typeface="Calibri" panose="020F0502020204030204" pitchFamily="34" charset="0"/>
              </a:rPr>
              <a:t>** A bennfentes információ olyan pontos információ, amelyet nem hoztak nyilvánosságra, és amely közvetlenül vagy közvetve a Bankkal vagy annak részvényével kapcsolatos, és amelynek nyilvánosságra hozatala valószínűleg jelentős hatást gyakorolna a  Bank részvényeinek árára.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hu-HU" sz="1000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7168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Office Theme">
  <a:themeElements>
    <a:clrScheme name="Custom 3">
      <a:dk1>
        <a:srgbClr val="213768"/>
      </a:dk1>
      <a:lt1>
        <a:srgbClr val="FFFFFF"/>
      </a:lt1>
      <a:dk2>
        <a:srgbClr val="213768"/>
      </a:dk2>
      <a:lt2>
        <a:srgbClr val="FFFFFF"/>
      </a:lt2>
      <a:accent1>
        <a:srgbClr val="6EC3BF"/>
      </a:accent1>
      <a:accent2>
        <a:srgbClr val="E5074C"/>
      </a:accent2>
      <a:accent3>
        <a:srgbClr val="8E1C6C"/>
      </a:accent3>
      <a:accent4>
        <a:srgbClr val="6EC3BF"/>
      </a:accent4>
      <a:accent5>
        <a:srgbClr val="213768"/>
      </a:accent5>
      <a:accent6>
        <a:srgbClr val="8E1C6C"/>
      </a:accent6>
      <a:hlink>
        <a:srgbClr val="6EC3BF"/>
      </a:hlink>
      <a:folHlink>
        <a:srgbClr val="8E1C6C"/>
      </a:folHlink>
    </a:clrScheme>
    <a:fontScheme name="1. egyéni séma">
      <a:majorFont>
        <a:latin typeface="Panton Black Caps"/>
        <a:ea typeface=""/>
        <a:cs typeface=""/>
      </a:majorFont>
      <a:minorFont>
        <a:latin typeface="Panton Light Cap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gyar Bankholding PowerPoint Template" id="{CF3C66F4-72F2-A847-A3C5-BCA019B85B04}" vid="{5C38CAE6-174E-3543-99BC-7CB1585DAB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3FD1348B409B2D49B109D2FC25F1A4BB" ma:contentTypeVersion="10" ma:contentTypeDescription="Új dokumentum létrehozása." ma:contentTypeScope="" ma:versionID="97415fa0ff11a0c08c2eef0f7f440029">
  <xsd:schema xmlns:xsd="http://www.w3.org/2001/XMLSchema" xmlns:xs="http://www.w3.org/2001/XMLSchema" xmlns:p="http://schemas.microsoft.com/office/2006/metadata/properties" xmlns:ns2="9512b577-b991-4ad1-850c-0766d1f4a422" targetNamespace="http://schemas.microsoft.com/office/2006/metadata/properties" ma:root="true" ma:fieldsID="9f6782bc7d86c1816ec53c48722887f3" ns2:_="">
    <xsd:import namespace="9512b577-b991-4ad1-850c-0766d1f4a422"/>
    <xsd:element name="properties">
      <xsd:complexType>
        <xsd:sequence>
          <xsd:element name="documentManagement">
            <xsd:complexType>
              <xsd:all>
                <xsd:element ref="ns2:ObjectId" minOccurs="0"/>
                <xsd:element ref="ns2:MetaNumber1" minOccurs="0"/>
                <xsd:element ref="ns2:Meta1" minOccurs="0"/>
                <xsd:element ref="ns2:Meta2" minOccurs="0"/>
                <xsd:element ref="ns2:Meta3" minOccurs="0"/>
                <xsd:element ref="ns2:Meta4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12b577-b991-4ad1-850c-0766d1f4a422" elementFormDefault="qualified">
    <xsd:import namespace="http://schemas.microsoft.com/office/2006/documentManagement/types"/>
    <xsd:import namespace="http://schemas.microsoft.com/office/infopath/2007/PartnerControls"/>
    <xsd:element name="ObjectId" ma:index="8" nillable="true" ma:displayName="ObjectId" ma:indexed="true" ma:internalName="ObjectId">
      <xsd:simpleType>
        <xsd:restriction base="dms:Number"/>
      </xsd:simpleType>
    </xsd:element>
    <xsd:element name="MetaNumber1" ma:index="9" nillable="true" ma:displayName="MetaNumber1" ma:indexed="true" ma:internalName="MetaNumber1">
      <xsd:simpleType>
        <xsd:restriction base="dms:Number"/>
      </xsd:simpleType>
    </xsd:element>
    <xsd:element name="Meta1" ma:index="10" nillable="true" ma:displayName="Meta1" ma:internalName="Meta1">
      <xsd:simpleType>
        <xsd:restriction base="dms:Text"/>
      </xsd:simpleType>
    </xsd:element>
    <xsd:element name="Meta2" ma:index="11" nillable="true" ma:displayName="Meta2" ma:internalName="Meta2">
      <xsd:simpleType>
        <xsd:restriction base="dms:Text"/>
      </xsd:simpleType>
    </xsd:element>
    <xsd:element name="Meta3" ma:index="12" nillable="true" ma:displayName="Meta3" ma:internalName="Meta3">
      <xsd:simpleType>
        <xsd:restriction base="dms:Text"/>
      </xsd:simpleType>
    </xsd:element>
    <xsd:element name="Meta4" ma:index="13" nillable="true" ma:displayName="Meta4" ma:internalName="Meta4">
      <xsd:simpleType>
        <xsd:restriction base="dms:Text"/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Meta1 xmlns="9512b577-b991-4ad1-850c-0766d1f4a422" xsi:nil="true"/>
    <Meta3 xmlns="9512b577-b991-4ad1-850c-0766d1f4a422" xsi:nil="true"/>
    <Meta2 xmlns="9512b577-b991-4ad1-850c-0766d1f4a422" xsi:nil="true"/>
    <ObjectId xmlns="9512b577-b991-4ad1-850c-0766d1f4a422">1570</ObjectId>
    <MetaNumber1 xmlns="9512b577-b991-4ad1-850c-0766d1f4a422" xsi:nil="true"/>
    <Meta4 xmlns="9512b577-b991-4ad1-850c-0766d1f4a42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B4EEA11-DF76-4879-B9E1-2F63214178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12b577-b991-4ad1-850c-0766d1f4a4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0B8B35D-1C47-43E6-9735-A1A8834CD2AE}">
  <ds:schemaRefs>
    <ds:schemaRef ds:uri="http://purl.org/dc/terms/"/>
    <ds:schemaRef ds:uri="9512b577-b991-4ad1-850c-0766d1f4a422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B5455E5-5382-4305-8C0F-C36F03D9609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514</TotalTime>
  <Words>885</Words>
  <Application>Microsoft Office PowerPoint</Application>
  <PresentationFormat>Szélesvásznú</PresentationFormat>
  <Paragraphs>95</Paragraphs>
  <Slides>6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2" baseType="lpstr">
      <vt:lpstr>STZhongsong</vt:lpstr>
      <vt:lpstr>Arial</vt:lpstr>
      <vt:lpstr>Calibri</vt:lpstr>
      <vt:lpstr>Calibri Light</vt:lpstr>
      <vt:lpstr>Wingdings</vt:lpstr>
      <vt:lpstr>Office Theme</vt:lpstr>
      <vt:lpstr>MBH DUNA Bank Zrt. könyvvizsgálójának megválasztása, díjazásának megállapítása</vt:lpstr>
      <vt:lpstr>Előterjesztésre vonatkozó információk </vt:lpstr>
      <vt:lpstr>Vezetői összefoglaló </vt:lpstr>
      <vt:lpstr>Előterjesztés I.</vt:lpstr>
      <vt:lpstr>Melléklet</vt:lpstr>
      <vt:lpstr>Kommunikáció</vt:lpstr>
    </vt:vector>
  </TitlesOfParts>
  <Company>MKB Bank Zrt.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Koltai Dániel</dc:creator>
  <cp:lastModifiedBy>Eszenyiné Csillag Erika</cp:lastModifiedBy>
  <cp:revision>366</cp:revision>
  <dcterms:created xsi:type="dcterms:W3CDTF">2018-02-16T08:48:44Z</dcterms:created>
  <dcterms:modified xsi:type="dcterms:W3CDTF">2025-04-02T08:52:12Z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2f12af3-0796-431f-a19a-471c0cc3d607_Enabled">
    <vt:lpwstr>true</vt:lpwstr>
  </property>
  <property fmtid="{D5CDD505-2E9C-101B-9397-08002B2CF9AE}" pid="3" name="MSIP_Label_82f12af3-0796-431f-a19a-471c0cc3d607_SetDate">
    <vt:lpwstr>2024-01-22T09:08:13Z</vt:lpwstr>
  </property>
  <property fmtid="{D5CDD505-2E9C-101B-9397-08002B2CF9AE}" pid="4" name="MSIP_Label_82f12af3-0796-431f-a19a-471c0cc3d607_Method">
    <vt:lpwstr>Standard</vt:lpwstr>
  </property>
  <property fmtid="{D5CDD505-2E9C-101B-9397-08002B2CF9AE}" pid="5" name="MSIP_Label_82f12af3-0796-431f-a19a-471c0cc3d607_Name">
    <vt:lpwstr>Üzleti_dokumentum_label</vt:lpwstr>
  </property>
  <property fmtid="{D5CDD505-2E9C-101B-9397-08002B2CF9AE}" pid="6" name="MSIP_Label_82f12af3-0796-431f-a19a-471c0cc3d607_SiteId">
    <vt:lpwstr>3f1a84fb-1d1d-4d38-9411-8d0bfc17bc3f</vt:lpwstr>
  </property>
  <property fmtid="{D5CDD505-2E9C-101B-9397-08002B2CF9AE}" pid="7" name="MSIP_Label_82f12af3-0796-431f-a19a-471c0cc3d607_ActionId">
    <vt:lpwstr>611e23cf-d454-4bc0-8913-902ba46d6bdf</vt:lpwstr>
  </property>
  <property fmtid="{D5CDD505-2E9C-101B-9397-08002B2CF9AE}" pid="8" name="MSIP_Label_82f12af3-0796-431f-a19a-471c0cc3d607_ContentBits">
    <vt:lpwstr>0</vt:lpwstr>
  </property>
  <property fmtid="{D5CDD505-2E9C-101B-9397-08002B2CF9AE}" pid="9" name="CustomSensitivityLabel">
    <vt:lpwstr>Bizottsagi-dokumentum</vt:lpwstr>
  </property>
  <property fmtid="{D5CDD505-2E9C-101B-9397-08002B2CF9AE}" pid="10" name="ContentTypeId">
    <vt:lpwstr>0x0101003FD1348B409B2D49B109D2FC25F1A4BB</vt:lpwstr>
  </property>
</Properties>
</file>