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2"/>
  </p:notesMasterIdLst>
  <p:handoutMasterIdLst>
    <p:handoutMasterId r:id="rId13"/>
  </p:handoutMasterIdLst>
  <p:sldIdLst>
    <p:sldId id="355" r:id="rId5"/>
    <p:sldId id="356" r:id="rId6"/>
    <p:sldId id="1789" r:id="rId7"/>
    <p:sldId id="1786" r:id="rId8"/>
    <p:sldId id="1790" r:id="rId9"/>
    <p:sldId id="1791" r:id="rId10"/>
    <p:sldId id="1792" r:id="rId11"/>
  </p:sldIdLst>
  <p:sldSz cx="12192000" cy="6858000"/>
  <p:notesSz cx="6797675" cy="9926638"/>
  <p:custDataLst>
    <p:tags r:id="rId14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074C"/>
    <a:srgbClr val="03285E"/>
    <a:srgbClr val="FFFFFF"/>
    <a:srgbClr val="BD9359"/>
    <a:srgbClr val="663300"/>
    <a:srgbClr val="213768"/>
    <a:srgbClr val="187697"/>
    <a:srgbClr val="F2F2F2"/>
    <a:srgbClr val="232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éma alapján készült stílus 1 – 5. jelölőszín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Sötét stílus 1 – 5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Közepesen sötét stílus 1 – 5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Közepesen sötét stílus 4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Sötét stílus 1 – 4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Közepesen sötét stílus 3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Közepesen sötét stílus 3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11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A1B1D0D-8D4C-42F7-9A96-046985BCD576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5BC7848A-3275-0D69-A612-AEA26E32D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C74D1C39-E385-5CEE-0728-176B665AC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3" name="Kép 2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E59A3D83-F53F-B72D-BA76-41C37AA487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31BBD32A-E8C4-1722-C6F5-96A6869DCB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363887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573651"/>
            <a:ext cx="3074276" cy="1311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MBH Duna Bank Zrt. </a:t>
            </a:r>
          </a:p>
          <a:p>
            <a:pPr lvl="0">
              <a:spcBef>
                <a:spcPts val="0"/>
              </a:spcBef>
            </a:pPr>
            <a:endParaRPr lang="hu-HU" sz="1800" b="0" i="1" dirty="0">
              <a:solidFill>
                <a:srgbClr val="FFFFFF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8709" y="4152427"/>
            <a:ext cx="5783263" cy="11392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Közgyűlés</a:t>
            </a:r>
          </a:p>
          <a:p>
            <a:endParaRPr lang="hu-HU" sz="1800" b="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7502" y="1221971"/>
            <a:ext cx="5529943" cy="4152836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MBH Duna Bank Zrt.</a:t>
            </a:r>
            <a:b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</a:b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2024. december 31-én végződött üzleti évre vonatkozó</a:t>
            </a:r>
            <a:b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</a:b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+mn-ea"/>
              </a:rPr>
              <a:t>különálló pénzügyi kimutatások</a:t>
            </a: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i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2025.03.14</a:t>
            </a: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82756"/>
              </p:ext>
            </p:extLst>
          </p:nvPr>
        </p:nvGraphicFramePr>
        <p:xfrm>
          <a:off x="6520764" y="63368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7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407440"/>
              </p:ext>
            </p:extLst>
          </p:nvPr>
        </p:nvGraphicFramePr>
        <p:xfrm>
          <a:off x="6321972" y="299545"/>
          <a:ext cx="5719464" cy="1282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182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27282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187697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Állandó Bizottságok Ügyrendje csoportszabályzat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654930"/>
              </p:ext>
            </p:extLst>
          </p:nvPr>
        </p:nvGraphicFramePr>
        <p:xfrm>
          <a:off x="745196" y="1271669"/>
          <a:ext cx="10701609" cy="4314663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56094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70767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2461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875871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397333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493583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1048911">
                  <a:extLst>
                    <a:ext uri="{9D8B030D-6E8A-4147-A177-3AD203B41FA5}">
                      <a16:colId xmlns:a16="http://schemas.microsoft.com/office/drawing/2014/main" val="60104464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1108323250"/>
                    </a:ext>
                  </a:extLst>
                </a:gridCol>
                <a:gridCol w="3717597">
                  <a:extLst>
                    <a:ext uri="{9D8B030D-6E8A-4147-A177-3AD203B41FA5}">
                      <a16:colId xmlns:a16="http://schemas.microsoft.com/office/drawing/2014/main" val="737438093"/>
                    </a:ext>
                  </a:extLst>
                </a:gridCol>
              </a:tblGrid>
              <a:tr h="330032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7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Felelős felsővezető: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Csicsáky Péter, Németh Mária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1376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Dániel Ádám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Pénzügyi és Számviteli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4752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247524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1" kern="1200" baseline="0" dirty="0" err="1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1" kern="1200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0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Dániel Ádám</a:t>
                      </a:r>
                      <a:endParaRPr lang="hu-HU" sz="1200" b="0" i="1" kern="1200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  <a:tr h="247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előterjesztése esetén: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Szabályzat készítő:                                                                Szabályzatgazda terület vezetője: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446180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b="1" i="1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Támogatja</a:t>
                      </a:r>
                      <a:endParaRPr lang="hu-HU" b="1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hu-HU" sz="1200" b="1" i="1" kern="1200" dirty="0">
                          <a:solidFill>
                            <a:srgbClr val="213768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Nem támogatja, indoklással</a:t>
                      </a:r>
                      <a:endParaRPr lang="hu-HU" dirty="0">
                        <a:solidFill>
                          <a:srgbClr val="213768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683507"/>
                  </a:ext>
                </a:extLst>
              </a:tr>
              <a:tr h="24752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376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hu-H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305270"/>
                  </a:ext>
                </a:extLst>
              </a:tr>
              <a:tr h="657063"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543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693" y="513806"/>
            <a:ext cx="8882605" cy="565714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/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93D6686F-DFF6-905B-26F8-AC9D138FD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593832"/>
              </p:ext>
            </p:extLst>
          </p:nvPr>
        </p:nvGraphicFramePr>
        <p:xfrm>
          <a:off x="1007579" y="1245106"/>
          <a:ext cx="9890288" cy="4470761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948723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2184077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518376621"/>
                    </a:ext>
                  </a:extLst>
                </a:gridCol>
                <a:gridCol w="2878744">
                  <a:extLst>
                    <a:ext uri="{9D8B030D-6E8A-4147-A177-3AD203B41FA5}">
                      <a16:colId xmlns:a16="http://schemas.microsoft.com/office/drawing/2014/main" val="409476275"/>
                    </a:ext>
                  </a:extLst>
                </a:gridCol>
              </a:tblGrid>
              <a:tr h="3813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2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200" b="0" i="0" u="sng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807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1" kern="1000" baseline="0" noProof="0" dirty="0">
                        <a:solidFill>
                          <a:srgbClr val="718FD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1205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Előterjesztés célja bemutatni a döntéshozó testület számára az MBH Duna Bank Zrt. 2024. december 31-én végződött üzleti évre vonatkozó különálló pénzügyi kimutatásainak főbb adatait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  <a:tr h="994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1" kern="1000" baseline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A Közgyűlés </a:t>
                      </a:r>
                      <a:r>
                        <a:rPr lang="hu-HU" sz="1200" b="0" i="1" kern="1000" baseline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megtárgyalta és elfogadta az MBH Duna Bank Zrt. 2024. december 31-én végződött üzleti évre vonatkozó különálló pénzügyi kimutatásainak főbb adatait.</a:t>
                      </a:r>
                      <a:endParaRPr lang="hu-HU" sz="1200" b="0" i="0" kern="1000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805441"/>
                  </a:ext>
                </a:extLst>
              </a:tr>
              <a:tr h="23793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436208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3712151"/>
                  </a:ext>
                </a:extLst>
              </a:tr>
              <a:tr h="20895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31725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04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10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8212975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Különálló pénzügyi helyzet kimutatás 1.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8507C28-0A86-B2F6-A97D-0346E94F8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5" y="1146704"/>
            <a:ext cx="710565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9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8212975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Különálló pénzügyi helyzet kimutatás 2.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41889F1-AED7-7753-3E65-7A3FF70D7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5" y="946679"/>
            <a:ext cx="710565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95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8212975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Különálló eredmény és egyéb átfogó jövedelem 1.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9F469DD-978D-917C-9AF9-F0B35F04D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540" y="972896"/>
            <a:ext cx="5152920" cy="588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6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3DF28A6C-2D45-3C58-D97E-757FF6C93B8C}"/>
              </a:ext>
            </a:extLst>
          </p:cNvPr>
          <p:cNvSpPr txBox="1">
            <a:spLocks/>
          </p:cNvSpPr>
          <p:nvPr/>
        </p:nvSpPr>
        <p:spPr>
          <a:xfrm>
            <a:off x="-1" y="381740"/>
            <a:ext cx="8212975" cy="486078"/>
          </a:xfrm>
          <a:prstGeom prst="rect">
            <a:avLst/>
          </a:prstGeom>
          <a:solidFill>
            <a:srgbClr val="213768"/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hu-H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1" i="0" baseline="0">
                <a:solidFill>
                  <a:srgbClr val="FFFFF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/>
              <a:t>Különálló eredmény és egyéb átfogó jövedelem 2.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F61B4200-CF6B-32A3-2421-2D48BE2AB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5" y="1314978"/>
            <a:ext cx="71056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58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MHB-szinek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5ABCC4"/>
      </a:accent1>
      <a:accent2>
        <a:srgbClr val="E5074C"/>
      </a:accent2>
      <a:accent3>
        <a:srgbClr val="8E1C6C"/>
      </a:accent3>
      <a:accent4>
        <a:srgbClr val="5ABCC4"/>
      </a:accent4>
      <a:accent5>
        <a:srgbClr val="213768"/>
      </a:accent5>
      <a:accent6>
        <a:srgbClr val="8E1C6C"/>
      </a:accent6>
      <a:hlink>
        <a:srgbClr val="5ABCC4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5F805F4F1B8F9478C6A5CB31C3F126A" ma:contentTypeVersion="0" ma:contentTypeDescription="Új dokumentum létrehozása." ma:contentTypeScope="" ma:versionID="0abd5cad353ef47b1b4dab1330486e0a">
  <xsd:schema xmlns:xsd="http://www.w3.org/2001/XMLSchema" xmlns:p="http://schemas.microsoft.com/office/2006/metadata/properties" targetNamespace="http://schemas.microsoft.com/office/2006/metadata/properties" ma:root="true" ma:fieldsID="b0d536f129c651b6788987fff2486af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 ma:readOnly="true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707BC41-8A7C-4942-AF09-9F476D34F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2662</TotalTime>
  <Words>273</Words>
  <Application>Microsoft Office PowerPoint</Application>
  <PresentationFormat>Szélesvásznú</PresentationFormat>
  <Paragraphs>54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MBH Duna Bank Zrt. 2024. december 31-én végződött üzleti évre vonatkozó különálló pénzügyi kimutatások</vt:lpstr>
      <vt:lpstr>Előterjesztésre vonatkozó információk </vt:lpstr>
      <vt:lpstr>Vezetői összefoglaló  </vt:lpstr>
      <vt:lpstr>PowerPoint-bemutató</vt:lpstr>
      <vt:lpstr>PowerPoint-bemutató</vt:lpstr>
      <vt:lpstr>PowerPoint-bemutató</vt:lpstr>
      <vt:lpstr>PowerPoint-bemutató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661</cp:revision>
  <cp:lastPrinted>2023-11-27T07:34:17Z</cp:lastPrinted>
  <dcterms:created xsi:type="dcterms:W3CDTF">2018-02-16T08:48:44Z</dcterms:created>
  <dcterms:modified xsi:type="dcterms:W3CDTF">2025-04-02T08:41:20Z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32d0db1-7628-44ad-accb-aeccdfbe01c3_Enabled">
    <vt:lpwstr>true</vt:lpwstr>
  </property>
  <property fmtid="{D5CDD505-2E9C-101B-9397-08002B2CF9AE}" pid="3" name="MSIP_Label_e32d0db1-7628-44ad-accb-aeccdfbe01c3_SetDate">
    <vt:lpwstr>2023-10-30T16:23:23Z</vt:lpwstr>
  </property>
  <property fmtid="{D5CDD505-2E9C-101B-9397-08002B2CF9AE}" pid="4" name="MSIP_Label_e32d0db1-7628-44ad-accb-aeccdfbe01c3_Method">
    <vt:lpwstr>Standard</vt:lpwstr>
  </property>
  <property fmtid="{D5CDD505-2E9C-101B-9397-08002B2CF9AE}" pid="5" name="MSIP_Label_e32d0db1-7628-44ad-accb-aeccdfbe01c3_Name">
    <vt:lpwstr>Ügyfél_dokumentum_Label</vt:lpwstr>
  </property>
  <property fmtid="{D5CDD505-2E9C-101B-9397-08002B2CF9AE}" pid="6" name="MSIP_Label_e32d0db1-7628-44ad-accb-aeccdfbe01c3_SiteId">
    <vt:lpwstr>3f1a84fb-1d1d-4d38-9411-8d0bfc17bc3f</vt:lpwstr>
  </property>
  <property fmtid="{D5CDD505-2E9C-101B-9397-08002B2CF9AE}" pid="7" name="MSIP_Label_e32d0db1-7628-44ad-accb-aeccdfbe01c3_ActionId">
    <vt:lpwstr>f3d88b29-e893-45ab-ae9e-2e225e06295e</vt:lpwstr>
  </property>
  <property fmtid="{D5CDD505-2E9C-101B-9397-08002B2CF9AE}" pid="8" name="MSIP_Label_e32d0db1-7628-44ad-accb-aeccdfbe01c3_ContentBits">
    <vt:lpwstr>0</vt:lpwstr>
  </property>
</Properties>
</file>