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0"/>
  </p:notesMasterIdLst>
  <p:handoutMasterIdLst>
    <p:handoutMasterId r:id="rId11"/>
  </p:handoutMasterIdLst>
  <p:sldIdLst>
    <p:sldId id="355" r:id="rId5"/>
    <p:sldId id="356" r:id="rId6"/>
    <p:sldId id="358" r:id="rId7"/>
    <p:sldId id="354" r:id="rId8"/>
    <p:sldId id="360" r:id="rId9"/>
  </p:sldIdLst>
  <p:sldSz cx="12192000" cy="6858000"/>
  <p:notesSz cx="6858000" cy="9144000"/>
  <p:custDataLst>
    <p:tags r:id="rId12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3BF"/>
    <a:srgbClr val="5ABCC4"/>
    <a:srgbClr val="FFFFFF"/>
    <a:srgbClr val="F2F2F2"/>
    <a:srgbClr val="03285E"/>
    <a:srgbClr val="187697"/>
    <a:srgbClr val="232832"/>
    <a:srgbClr val="BD9359"/>
    <a:srgbClr val="A1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23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2025.03.28.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5D678E0D-19BF-462A-67BF-EBE3C5E147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EC3433CC-22FE-452C-A362-6D5BE7408B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6" name="Kép 1">
            <a:extLst>
              <a:ext uri="{FF2B5EF4-FFF2-40B4-BE49-F238E27FC236}">
                <a16:creationId xmlns:a16="http://schemas.microsoft.com/office/drawing/2014/main" id="{A0C588E5-1357-4B63-98E9-1844E40F5A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085" y="6222451"/>
            <a:ext cx="1348285" cy="26357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C7C1C5F7-C2FF-C6E8-037A-06CE3045C5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0F682A95-C6F9-FB6B-18B7-6ED373B076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5D804866-E621-EAFC-FAAC-368FE3133A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pic>
        <p:nvPicPr>
          <p:cNvPr id="5" name="Kép 4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F7AA08E8-9B65-A224-B4AB-0219A25A2E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492432"/>
            <a:ext cx="3074276" cy="23467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endParaRPr lang="hu-HU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</a:pPr>
            <a:r>
              <a:rPr lang="hu-HU" sz="2000" b="0" i="1" dirty="0">
                <a:solidFill>
                  <a:srgbClr val="FFFFFF"/>
                </a:solidFill>
                <a:latin typeface="Calibri" panose="020F0502020204030204" pitchFamily="34" charset="0"/>
              </a:rPr>
              <a:t>MBH Duna Bank Zrt.  </a:t>
            </a:r>
          </a:p>
          <a:p>
            <a:pPr lvl="0">
              <a:spcBef>
                <a:spcPts val="0"/>
              </a:spcBef>
            </a:pPr>
            <a:endParaRPr lang="en-US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endParaRPr lang="hu-HU" sz="20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7194" y="3714679"/>
            <a:ext cx="5783263" cy="193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b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</a:b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Közgyűlés</a:t>
            </a:r>
            <a:b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</a:br>
            <a:br>
              <a:rPr lang="hu-HU" sz="2000" i="1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endParaRPr lang="hu-HU" sz="20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1200" y="2177592"/>
            <a:ext cx="5470927" cy="1435191"/>
          </a:xfrm>
        </p:spPr>
        <p:txBody>
          <a:bodyPr>
            <a:normAutofit fontScale="90000"/>
          </a:bodyPr>
          <a:lstStyle/>
          <a:p>
            <a:pPr lvl="0" algn="just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sz="2400" b="1" dirty="0">
                <a:solidFill>
                  <a:schemeClr val="accent5"/>
                </a:solidFill>
                <a:latin typeface="+mj-lt"/>
                <a:ea typeface="+mn-ea"/>
              </a:rPr>
              <a:t>A Felügyelőbizottság jelentése az MBH DUNA BANK Zrt. 2024. december 31. fordulónapra elkészített egyedi beszámolójáról</a:t>
            </a:r>
            <a:endParaRPr lang="da-DK" sz="2200" b="1" dirty="0">
              <a:solidFill>
                <a:schemeClr val="accent5"/>
              </a:solidFill>
              <a:latin typeface="+mj-lt"/>
              <a:ea typeface="+mn-ea"/>
            </a:endParaRP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i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2025.03.14.</a:t>
            </a: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174808"/>
              </p:ext>
            </p:extLst>
          </p:nvPr>
        </p:nvGraphicFramePr>
        <p:xfrm>
          <a:off x="6451096" y="6300787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[szigorúan bizalmas/ </a:t>
                      </a:r>
                      <a:r>
                        <a:rPr lang="hu-HU" sz="1000" b="1" i="1" u="sng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használatra]</a:t>
                      </a: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092302"/>
              </p:ext>
            </p:extLst>
          </p:nvPr>
        </p:nvGraphicFramePr>
        <p:xfrm>
          <a:off x="6321972" y="299545"/>
          <a:ext cx="5719464" cy="1292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078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48386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8881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 Alapszabály 3.3.6.2.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ELŐZETES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DÖNTÉSHOZÓ TESTÜLET: </a:t>
                      </a:r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Felügyelőbizottság</a:t>
                      </a:r>
                      <a:endParaRPr kumimoji="0" lang="hu-HU" alt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ＭＳ Ｐゴシック" pitchFamily="34" charset="-128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736636"/>
              </p:ext>
            </p:extLst>
          </p:nvPr>
        </p:nvGraphicFramePr>
        <p:xfrm>
          <a:off x="1101213" y="1206152"/>
          <a:ext cx="9826618" cy="466066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2945571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50239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484840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809469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473002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350372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969390">
                  <a:extLst>
                    <a:ext uri="{9D8B030D-6E8A-4147-A177-3AD203B41FA5}">
                      <a16:colId xmlns:a16="http://schemas.microsoft.com/office/drawing/2014/main" val="601044640"/>
                    </a:ext>
                  </a:extLst>
                </a:gridCol>
                <a:gridCol w="890664">
                  <a:extLst>
                    <a:ext uri="{9D8B030D-6E8A-4147-A177-3AD203B41FA5}">
                      <a16:colId xmlns:a16="http://schemas.microsoft.com/office/drawing/2014/main" val="1108323250"/>
                    </a:ext>
                  </a:extLst>
                </a:gridCol>
                <a:gridCol w="2653071">
                  <a:extLst>
                    <a:ext uri="{9D8B030D-6E8A-4147-A177-3AD203B41FA5}">
                      <a16:colId xmlns:a16="http://schemas.microsoft.com/office/drawing/2014/main" val="3915340246"/>
                    </a:ext>
                  </a:extLst>
                </a:gridCol>
              </a:tblGrid>
              <a:tr h="12026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3409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 felsővezető: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Andó-Molnár Csaba</a:t>
                      </a:r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3121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Abay-Nemes Andrea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3121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Ellenőrzési Szakterület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340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340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340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340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351536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1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1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234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[név, </a:t>
                      </a:r>
                      <a:r>
                        <a:rPr lang="hu-HU" sz="1200" b="0" i="1" kern="120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e-mail cím]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  <a:tr h="234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előterjesztése esetén: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készítő:                                                                Szabályzatgazda terület vezetője: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446180"/>
                  </a:ext>
                </a:extLst>
              </a:tr>
              <a:tr h="301592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b="1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Támogatja</a:t>
                      </a:r>
                      <a:endParaRPr lang="hu-HU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u-HU" sz="1200" b="1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Nem támogatja, indoklással</a:t>
                      </a:r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hu-HU" sz="1200" b="1" i="1">
                          <a:effectLst/>
                          <a:latin typeface="+mn-lt"/>
                          <a:ea typeface="Times New Roman"/>
                          <a:cs typeface="Calibri" panose="020F0502020204030204" pitchFamily="34" charset="0"/>
                        </a:rPr>
                        <a:t>Vélemény:</a:t>
                      </a:r>
                      <a:endParaRPr lang="hu-HU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683507"/>
                  </a:ext>
                </a:extLst>
              </a:tr>
              <a:tr h="23409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305270"/>
                  </a:ext>
                </a:extLst>
              </a:tr>
              <a:tr h="23409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943991"/>
                  </a:ext>
                </a:extLst>
              </a:tr>
              <a:tr h="23409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45989703"/>
                  </a:ext>
                </a:extLst>
              </a:tr>
              <a:tr h="23409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328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endParaRPr lang="hu-HU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6C3017B2-9016-AC21-F265-3CF2E25EA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930201"/>
              </p:ext>
            </p:extLst>
          </p:nvPr>
        </p:nvGraphicFramePr>
        <p:xfrm>
          <a:off x="1007579" y="1070811"/>
          <a:ext cx="9890288" cy="487069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932266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2200534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518376621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409476275"/>
                    </a:ext>
                  </a:extLst>
                </a:gridCol>
              </a:tblGrid>
              <a:tr h="433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2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</a:t>
                      </a:r>
                      <a:r>
                        <a:rPr lang="hu-HU" sz="12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X </a:t>
                      </a: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7810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MBH DUNA Bank Zrt. Alapszabályának 3.3.6.2. pontja értelmében </a:t>
                      </a: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Számviteli törvény szerinti beszámolóról és az adózott eredmény felhasználásáról a Közgyűlés csak a Felügyelőbizottság írásbeli jelentésének birtokában dönthet, míg az osztalékelőleg fizetéséről a Felügyelőbizottság jóváhagyásával határozhat a Közgyűlés, illetve az Igazgatóság. </a:t>
                      </a: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2169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Felügyelőbizottság megtárgyalta az MBH Duna Bank Zrt. (továbbiakban: Bank) 204. december 31. fordulónapra elkészített beszámolóját, üzleti jelentését és megismerte a Bank könyvvizsgálói jelentését. A Felügyelőbizottság egyetért az Igazgatóság gazdálkodással kapcsolatos elemzésével, megállapításaival, valamint az eredmény felhasználásra vonatkozó javaslatával. 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hu-HU" sz="1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Ennek megfelelően a Felügyelőbizottság megállapítja, hogy:  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Bank 2024. december 31-i mérlegfőösszege:		141 milliárd 837 millió Ft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Bank 2024. évi üzleti nyeresége:              			    2 milliárd 714 millió Ft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hu-HU" sz="1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Felügyelőbizottság egyetért az Igazgatóság javaslatával, miszerint az MBH Duna Bank Zrt. 2024. évi 2.714 millió Forint összegű nyereség teljes összege a Bank </a:t>
                      </a:r>
                      <a:r>
                        <a:rPr lang="hu-HU" sz="1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eredménytartalékának</a:t>
                      </a:r>
                      <a:r>
                        <a:rPr lang="hu-H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javára kerüljön elszámolásra, , majd ezt követően 2.700 millió Forint osztalékfizetésre kerüljön sor a tulajdonosok részére.. 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  <a:tr h="357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hu-HU" sz="1200" b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A Közgyűlés elfogadja a Felügyelőbizottság jelentését a Bank 2024. éves beszámolójáról, valamint az adózás utáni eredmény felosztására vonatkozó javaslatáról</a:t>
                      </a:r>
                      <a:r>
                        <a:rPr lang="hu-HU" sz="1200" b="1" i="0" kern="10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805441"/>
                  </a:ext>
                </a:extLst>
              </a:tr>
              <a:tr h="23140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436208"/>
                  </a:ext>
                </a:extLst>
              </a:tr>
              <a:tr h="23140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3712151"/>
                  </a:ext>
                </a:extLst>
              </a:tr>
              <a:tr h="23140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31725"/>
                  </a:ext>
                </a:extLst>
              </a:tr>
              <a:tr h="260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0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3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250" y="383458"/>
            <a:ext cx="9152551" cy="481782"/>
          </a:xfrm>
        </p:spPr>
        <p:txBody>
          <a:bodyPr>
            <a:normAutofit fontScale="90000"/>
          </a:bodyPr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Előterjesztés</a:t>
            </a:r>
            <a:endParaRPr lang="hu-HU" dirty="0"/>
          </a:p>
        </p:txBody>
      </p:sp>
      <p:sp>
        <p:nvSpPr>
          <p:cNvPr id="3" name="Szöveg helye 1">
            <a:extLst>
              <a:ext uri="{FF2B5EF4-FFF2-40B4-BE49-F238E27FC236}">
                <a16:creationId xmlns:a16="http://schemas.microsoft.com/office/drawing/2014/main" id="{F9DA0F27-EFA6-3AC0-7026-513E4C882110}"/>
              </a:ext>
            </a:extLst>
          </p:cNvPr>
          <p:cNvSpPr txBox="1">
            <a:spLocks/>
          </p:cNvSpPr>
          <p:nvPr/>
        </p:nvSpPr>
        <p:spPr>
          <a:xfrm>
            <a:off x="475250" y="1224888"/>
            <a:ext cx="8483555" cy="42383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hu-HU" sz="1200" i="1" dirty="0">
              <a:solidFill>
                <a:schemeClr val="accent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64FDA36-41BE-5278-D038-8E794813F86E}"/>
              </a:ext>
            </a:extLst>
          </p:cNvPr>
          <p:cNvSpPr txBox="1"/>
          <p:nvPr/>
        </p:nvSpPr>
        <p:spPr>
          <a:xfrm>
            <a:off x="609600" y="1032387"/>
            <a:ext cx="1085481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Felügyelőbizottság megtárgyalta az MBH Duna Bank Zrt. (továbbiakban: Bank) 2024. december 31. fordulónapra elkészített beszámolóját, üzleti jelentését és megismerte a Bank könyvvizsgálói jelentését. A Felügyelőbizottság egyetért az Igazgatóság gazdálkodással kapcsolatos elemzésével, megállapításaival, valamint az eredmény felhasználásra vonatkozó javaslatával.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hu-HU" sz="14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Ennek megfelelően a Felügyelőbizottság megállapítja, hogy: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Bank 2024. december 31-i mérlegfőösszege:		141 milliárd 837 millió Ft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Bank 2024. évi üzleti nyeresége:              		    2 milliárd 714 millió Ft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hu-HU" sz="14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Felügyelőbiztosság egyetért az Igazgatóság javaslatával, miszerint az MBH Duna Bank Zrt. 2024. évi 2.714 millió Forint összegű nyereség teljes összege a Bank </a:t>
            </a:r>
            <a:r>
              <a:rPr lang="hu-HU" sz="1400" b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eredménytartalékának</a:t>
            </a: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javára kerüljön elszámolásra, majd ezt követően 2.700 millió Ft osztalékfizetésre kerüljön sor a tulajdonosok részére.  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hu-HU" sz="14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A Felügyelőbizottság megállapítja, hogy a Bank 2024. évben is biztonságosan működött, üzemi szinten nyereséges volt.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hu-H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 Felügyelőbizottság a jogszabályi előírások szerint irányította a belső ellenőrzési szervezetet, valamint feladatának úgy tett eleget, hogy: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gondoskodott arról, hogy a Bank rendelkezzen átfogó és eredményes működésre alkalmas ellenőrzési rendszerrel,  </a:t>
            </a:r>
            <a:endParaRPr lang="hu-H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irányította és beszámoltatta a Belső </a:t>
            </a: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llenőrzést, ennek keretében elfogadta a szabályzatokat, a tervezési dokumentumokat, biztosította a megfelelő humánerőforrást, rendszeresen megtárgyalta a belső ellenőrzési beszámolókat,</a:t>
            </a:r>
            <a:endParaRPr lang="hu-H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egismerte az MNB és más külső hatóságok által végzett vizsgálatok eredményét, a bírságokról szóló tájékoztatókat, 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Belső Ellenőrzés beszámolóin keresztül folyamatosan </a:t>
            </a:r>
            <a:r>
              <a:rPr lang="hu-HU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nyomonkövette</a:t>
            </a: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az MNB által előírt kötelezések teljesítésének megfelelőségét,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gyakorolta a Hpt. 117.§ (5) bekezdés szerinti javadalmazási politikával kapcsolatos hatáskörét</a:t>
            </a: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hu-H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hu-H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u-HU" sz="1400" dirty="0">
                <a:latin typeface="Calibri" panose="020F0502020204030204" pitchFamily="34" charset="0"/>
              </a:rPr>
              <a:t>A Felügyelőbizottság javasolja a Tisztelt Közgyűlésnek a fentebb említett „főszámokat” tartalmazó pénzügyi kimutatások és az üzleti jelentés elfogadását.</a:t>
            </a:r>
          </a:p>
        </p:txBody>
      </p:sp>
    </p:spTree>
    <p:extLst>
      <p:ext uri="{BB962C8B-B14F-4D97-AF65-F5344CB8AC3E}">
        <p14:creationId xmlns:p14="http://schemas.microsoft.com/office/powerpoint/2010/main" val="3735202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graphicFrame>
        <p:nvGraphicFramePr>
          <p:cNvPr id="4" name="Táblázat helye 8">
            <a:extLst>
              <a:ext uri="{FF2B5EF4-FFF2-40B4-BE49-F238E27FC236}">
                <a16:creationId xmlns:a16="http://schemas.microsoft.com/office/drawing/2014/main" id="{E9AFF62D-5406-86DD-9C13-B83F3FE44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0102325"/>
              </p:ext>
            </p:extLst>
          </p:nvPr>
        </p:nvGraphicFramePr>
        <p:xfrm>
          <a:off x="1037544" y="1259494"/>
          <a:ext cx="9890287" cy="3203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5795">
                  <a:extLst>
                    <a:ext uri="{9D8B030D-6E8A-4147-A177-3AD203B41FA5}">
                      <a16:colId xmlns:a16="http://schemas.microsoft.com/office/drawing/2014/main" val="79436364"/>
                    </a:ext>
                  </a:extLst>
                </a:gridCol>
              </a:tblGrid>
              <a:tr h="497987">
                <a:tc row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Külső vagy </a:t>
                      </a:r>
                      <a:r>
                        <a:rPr lang="hu-HU" sz="1200" b="1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kommunikációs kötelezettség leírása</a:t>
                      </a:r>
                      <a:endParaRPr lang="hu-HU" sz="1200" b="1" i="0" noProof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releváns, a javasolt kommunikáció formája, csatornája, időzítése, felelőse, vonatkozó közlemény, nyilatkozat</a:t>
                      </a:r>
                      <a:r>
                        <a:rPr lang="hu-HU" sz="120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tervezett szövege]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Kommunikáció időzítése: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felelőse: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[név]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előterjesztéshez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közzétételi kötelezettség* kapcsolódik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 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948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szöv</a:t>
                      </a: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ege</a:t>
                      </a:r>
                      <a:endParaRPr lang="hu-HU" sz="1200" b="1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200" b="0" i="1" u="none" strike="noStrike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12303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altLang="hu-HU" sz="1200" b="1" i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Közzététel határideje: </a:t>
                      </a:r>
                      <a:r>
                        <a:rPr lang="hu-HU" altLang="hu-HU" sz="1200" b="0" i="1" noProof="0" dirty="0">
                          <a:solidFill>
                            <a:srgbClr val="718FD2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88828"/>
                  </a:ext>
                </a:extLst>
              </a:tr>
              <a:tr h="393051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döntés bennfentes információnak** minősül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(Előterjesztő tölti ki, amit Társaságirányítás </a:t>
                      </a:r>
                      <a:r>
                        <a:rPr lang="hu-HU" sz="1200" b="0" strike="noStrike" kern="1200" baseline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validál</a:t>
                      </a: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5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Indokolt-e a bennfentes információ késleltetése: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azonnali közzététel sértené a Bank érdekeit, a késleltetés a nyilvánosság számára nem félrevezető és az információ bizalmas kezelése biztosított.]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zöveg helye 1">
            <a:extLst>
              <a:ext uri="{FF2B5EF4-FFF2-40B4-BE49-F238E27FC236}">
                <a16:creationId xmlns:a16="http://schemas.microsoft.com/office/drawing/2014/main" id="{9764F368-1EF5-09D7-E1C5-9BC835A4EEF6}"/>
              </a:ext>
            </a:extLst>
          </p:cNvPr>
          <p:cNvSpPr txBox="1">
            <a:spLocks/>
          </p:cNvSpPr>
          <p:nvPr/>
        </p:nvSpPr>
        <p:spPr>
          <a:xfrm>
            <a:off x="1037544" y="4935318"/>
            <a:ext cx="9890287" cy="11248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 Amennyiben a döntéshez külső információszolgáltatási (közzétételi vagy adat- és információszolgáltatási, bejelentési) kötelezettség is kapcsolódik, akkor  az előterjesztéshez csatolni kell a Társaság- és Csoportirányítás befektetői kapcsolattartási feladatok ellátását végző területével (Befektetői Kapcsolattartó) egyeztetett közzététel szövegét is, továbbá a határozati javaslatnak is tartalmaznia kell a közzétételi javaslat elfogadását.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** A bennfentes információ olyan pontos információ, amelyet nem hoztak nyilvánosságra, és amely közvetlenül vagy közvetve a Bankkal vagy annak részvényével kapcsolatos, és amelynek nyilvánosságra hozatala valószínűleg jelentős hatást gyakorolna a  Bank részvényeinek árára.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1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16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6EC3BF"/>
      </a:accent1>
      <a:accent2>
        <a:srgbClr val="E5074C"/>
      </a:accent2>
      <a:accent3>
        <a:srgbClr val="8E1C6C"/>
      </a:accent3>
      <a:accent4>
        <a:srgbClr val="6EC3BF"/>
      </a:accent4>
      <a:accent5>
        <a:srgbClr val="213768"/>
      </a:accent5>
      <a:accent6>
        <a:srgbClr val="8E1C6C"/>
      </a:accent6>
      <a:hlink>
        <a:srgbClr val="6EC3BF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5F805F4F1B8F9478C6A5CB31C3F126A" ma:contentTypeVersion="0" ma:contentTypeDescription="Új dokumentum létrehozása." ma:contentTypeScope="" ma:versionID="0abd5cad353ef47b1b4dab1330486e0a">
  <xsd:schema xmlns:xsd="http://www.w3.org/2001/XMLSchema" xmlns:p="http://schemas.microsoft.com/office/2006/metadata/properties" targetNamespace="http://schemas.microsoft.com/office/2006/metadata/properties" ma:root="true" ma:fieldsID="b0d536f129c651b6788987fff2486af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 ma:readOnly="true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707BC41-8A7C-4942-AF09-9F476D34F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904</Words>
  <Application>Microsoft Office PowerPoint</Application>
  <PresentationFormat>Szélesvásznú</PresentationFormat>
  <Paragraphs>96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A Felügyelőbizottság jelentése az MBH DUNA BANK Zrt. 2024. december 31. fordulónapra elkészített egyedi beszámolójáról</vt:lpstr>
      <vt:lpstr>Előterjesztésre vonatkozó információk </vt:lpstr>
      <vt:lpstr>Vezetői összefoglaló </vt:lpstr>
      <vt:lpstr>Előterjesztés</vt:lpstr>
      <vt:lpstr>Kommunikáció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333</cp:revision>
  <dcterms:created xsi:type="dcterms:W3CDTF">2018-02-16T08:48:44Z</dcterms:created>
  <dcterms:modified xsi:type="dcterms:W3CDTF">2025-03-28T08:59:36Z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f12af3-0796-431f-a19a-471c0cc3d607_Enabled">
    <vt:lpwstr>true</vt:lpwstr>
  </property>
  <property fmtid="{D5CDD505-2E9C-101B-9397-08002B2CF9AE}" pid="3" name="MSIP_Label_82f12af3-0796-431f-a19a-471c0cc3d607_SetDate">
    <vt:lpwstr>2024-08-16T11:55:04Z</vt:lpwstr>
  </property>
  <property fmtid="{D5CDD505-2E9C-101B-9397-08002B2CF9AE}" pid="4" name="MSIP_Label_82f12af3-0796-431f-a19a-471c0cc3d607_Method">
    <vt:lpwstr>Standard</vt:lpwstr>
  </property>
  <property fmtid="{D5CDD505-2E9C-101B-9397-08002B2CF9AE}" pid="5" name="MSIP_Label_82f12af3-0796-431f-a19a-471c0cc3d607_Name">
    <vt:lpwstr>Üzleti_dokumentum_label</vt:lpwstr>
  </property>
  <property fmtid="{D5CDD505-2E9C-101B-9397-08002B2CF9AE}" pid="6" name="MSIP_Label_82f12af3-0796-431f-a19a-471c0cc3d607_SiteId">
    <vt:lpwstr>3f1a84fb-1d1d-4d38-9411-8d0bfc17bc3f</vt:lpwstr>
  </property>
  <property fmtid="{D5CDD505-2E9C-101B-9397-08002B2CF9AE}" pid="7" name="MSIP_Label_82f12af3-0796-431f-a19a-471c0cc3d607_ActionId">
    <vt:lpwstr>5b711df9-4f46-4038-a34e-f9f6b5160f90</vt:lpwstr>
  </property>
  <property fmtid="{D5CDD505-2E9C-101B-9397-08002B2CF9AE}" pid="8" name="MSIP_Label_82f12af3-0796-431f-a19a-471c0cc3d607_ContentBits">
    <vt:lpwstr>0</vt:lpwstr>
  </property>
</Properties>
</file>