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5" r:id="rId4"/>
  </p:sldMasterIdLst>
  <p:notesMasterIdLst>
    <p:notesMasterId r:id="rId10"/>
  </p:notesMasterIdLst>
  <p:handoutMasterIdLst>
    <p:handoutMasterId r:id="rId11"/>
  </p:handoutMasterIdLst>
  <p:sldIdLst>
    <p:sldId id="355" r:id="rId5"/>
    <p:sldId id="358" r:id="rId6"/>
    <p:sldId id="354" r:id="rId7"/>
    <p:sldId id="361" r:id="rId8"/>
    <p:sldId id="359" r:id="rId9"/>
  </p:sldIdLst>
  <p:sldSz cx="12192000" cy="6858000"/>
  <p:notesSz cx="6858000" cy="9144000"/>
  <p:custDataLst>
    <p:tags r:id="rId12"/>
  </p:custDataLst>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drodi, Zsombor" initials="EZ" lastIdx="19" clrIdx="0">
    <p:extLst>
      <p:ext uri="{19B8F6BF-5375-455C-9EA6-DF929625EA0E}">
        <p15:presenceInfo xmlns:p15="http://schemas.microsoft.com/office/powerpoint/2012/main" userId="S::zendrodi@deloittece.com::9b8d365f-d677-44eb-bca4-8f6afee08357" providerId="AD"/>
      </p:ext>
    </p:extLst>
  </p:cmAuthor>
  <p:cmAuthor id="2" name="Bán Erika" initials="BE" lastIdx="4" clrIdx="1">
    <p:extLst>
      <p:ext uri="{19B8F6BF-5375-455C-9EA6-DF929625EA0E}">
        <p15:presenceInfo xmlns:p15="http://schemas.microsoft.com/office/powerpoint/2012/main" userId="Bán Eri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2832"/>
    <a:srgbClr val="6EC3BF"/>
    <a:srgbClr val="5ABCC4"/>
    <a:srgbClr val="FFFFFF"/>
    <a:srgbClr val="F2F2F2"/>
    <a:srgbClr val="03285E"/>
    <a:srgbClr val="187697"/>
    <a:srgbClr val="BD9359"/>
    <a:srgbClr val="A123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Közepesen sötét stílus 2 – 2.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Közepesen sötét stílus 2 – 4.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Világos stílus 3 – 4. jelölőszín">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Világos stílus 2 – 4. jelölőszín">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75DCB02-9BB8-47FD-8907-85C794F793BA}" styleName="Téma alapján készült stílus 1 – 4. jelölőszín">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Közepesen sötét stílus 1 – 4. jelölőszín">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8D230F3-CF80-4859-8CE7-A43EE81993B5}" styleName="Világos stílus 1 – 6. jelölőszín">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Világos stílus 3 – 6. jelölőszín">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31" autoAdjust="0"/>
    <p:restoredTop sz="86571" autoAdjust="0"/>
  </p:normalViewPr>
  <p:slideViewPr>
    <p:cSldViewPr snapToGrid="0">
      <p:cViewPr varScale="1">
        <p:scale>
          <a:sx n="89" d="100"/>
          <a:sy n="89" d="100"/>
        </p:scale>
        <p:origin x="1638" y="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1EA495-14E3-4668-965A-60412E8227E0}" type="datetimeFigureOut">
              <a:rPr lang="hu-HU" smtClean="0"/>
              <a:t>2025.10.09.</a:t>
            </a:fld>
            <a:endParaRPr lang="hu-HU"/>
          </a:p>
        </p:txBody>
      </p:sp>
      <p:sp>
        <p:nvSpPr>
          <p:cNvPr id="4" name="Élőláb hely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5" name="Dia számának hely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D00E5B-B95B-43D4-8C43-FEB72BAFFB5E}" type="slidenum">
              <a:rPr lang="hu-HU" smtClean="0"/>
              <a:t>‹#›</a:t>
            </a:fld>
            <a:endParaRPr lang="hu-HU"/>
          </a:p>
        </p:txBody>
      </p:sp>
    </p:spTree>
    <p:extLst>
      <p:ext uri="{BB962C8B-B14F-4D97-AF65-F5344CB8AC3E}">
        <p14:creationId xmlns:p14="http://schemas.microsoft.com/office/powerpoint/2010/main" val="152586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17FFA5-4801-CF4D-BCE9-49E8E1B41259}" type="datetimeFigureOut">
              <a:rPr lang="en-US" smtClean="0"/>
              <a:t>10/9/2025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D8F6DD-A553-4241-A10E-5D0A7EC71C81}" type="slidenum">
              <a:rPr lang="en-US" smtClean="0"/>
              <a:t>‹#›</a:t>
            </a:fld>
            <a:endParaRPr lang="en-US"/>
          </a:p>
        </p:txBody>
      </p:sp>
    </p:spTree>
    <p:extLst>
      <p:ext uri="{BB962C8B-B14F-4D97-AF65-F5344CB8AC3E}">
        <p14:creationId xmlns:p14="http://schemas.microsoft.com/office/powerpoint/2010/main" val="259939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CED8F6DD-A553-4241-A10E-5D0A7EC71C81}" type="slidenum">
              <a:rPr lang="en-US" smtClean="0"/>
              <a:t>2</a:t>
            </a:fld>
            <a:endParaRPr lang="en-US"/>
          </a:p>
        </p:txBody>
      </p:sp>
    </p:spTree>
    <p:extLst>
      <p:ext uri="{BB962C8B-B14F-4D97-AF65-F5344CB8AC3E}">
        <p14:creationId xmlns:p14="http://schemas.microsoft.com/office/powerpoint/2010/main" val="2473328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CED8F6DD-A553-4241-A10E-5D0A7EC71C81}" type="slidenum">
              <a:rPr lang="en-US" smtClean="0"/>
              <a:t>3</a:t>
            </a:fld>
            <a:endParaRPr lang="en-US"/>
          </a:p>
        </p:txBody>
      </p:sp>
    </p:spTree>
    <p:extLst>
      <p:ext uri="{BB962C8B-B14F-4D97-AF65-F5344CB8AC3E}">
        <p14:creationId xmlns:p14="http://schemas.microsoft.com/office/powerpoint/2010/main" val="3040182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Title Slide">
    <p:bg>
      <p:bgPr>
        <a:gradFill>
          <a:gsLst>
            <a:gs pos="100000">
              <a:srgbClr val="6EC3BE"/>
            </a:gs>
            <a:gs pos="13000">
              <a:srgbClr val="203667"/>
            </a:gs>
          </a:gsLst>
          <a:lin ang="18900000" scaled="1"/>
        </a:gradFill>
        <a:effectLst/>
      </p:bgPr>
    </p:bg>
    <p:spTree>
      <p:nvGrpSpPr>
        <p:cNvPr id="1" name=""/>
        <p:cNvGrpSpPr/>
        <p:nvPr/>
      </p:nvGrpSpPr>
      <p:grpSpPr>
        <a:xfrm>
          <a:off x="0" y="0"/>
          <a:ext cx="0" cy="0"/>
          <a:chOff x="0" y="0"/>
          <a:chExt cx="0" cy="0"/>
        </a:xfrm>
      </p:grpSpPr>
      <p:sp>
        <p:nvSpPr>
          <p:cNvPr id="30" name="Szabadkézi sokszög: alakzat 29">
            <a:extLst>
              <a:ext uri="{FF2B5EF4-FFF2-40B4-BE49-F238E27FC236}">
                <a16:creationId xmlns:a16="http://schemas.microsoft.com/office/drawing/2014/main" id="{F9FF8329-6F87-0B6A-3C00-B4FEEA0193B6}"/>
              </a:ext>
            </a:extLst>
          </p:cNvPr>
          <p:cNvSpPr/>
          <p:nvPr userDrawn="1"/>
        </p:nvSpPr>
        <p:spPr>
          <a:xfrm>
            <a:off x="4732250" y="0"/>
            <a:ext cx="7459750" cy="6858000"/>
          </a:xfrm>
          <a:custGeom>
            <a:avLst/>
            <a:gdLst>
              <a:gd name="connsiteX0" fmla="*/ 1623298 w 7459750"/>
              <a:gd name="connsiteY0" fmla="*/ 0 h 6858000"/>
              <a:gd name="connsiteX1" fmla="*/ 7459750 w 7459750"/>
              <a:gd name="connsiteY1" fmla="*/ 0 h 6858000"/>
              <a:gd name="connsiteX2" fmla="*/ 7459750 w 7459750"/>
              <a:gd name="connsiteY2" fmla="*/ 6858000 h 6858000"/>
              <a:gd name="connsiteX3" fmla="*/ 1321952 w 7459750"/>
              <a:gd name="connsiteY3" fmla="*/ 6858000 h 6858000"/>
              <a:gd name="connsiteX4" fmla="*/ 1270507 w 7459750"/>
              <a:gd name="connsiteY4" fmla="*/ 6690517 h 6858000"/>
              <a:gd name="connsiteX5" fmla="*/ 120768 w 7459750"/>
              <a:gd name="connsiteY5" fmla="*/ 3133897 h 6858000"/>
              <a:gd name="connsiteX6" fmla="*/ 564283 w 7459750"/>
              <a:gd name="connsiteY6" fmla="*/ 1107724 h 6858000"/>
              <a:gd name="connsiteX7" fmla="*/ 1567055 w 7459750"/>
              <a:gd name="connsiteY7" fmla="*/ 511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59750" h="6858000">
                <a:moveTo>
                  <a:pt x="1623298" y="0"/>
                </a:moveTo>
                <a:lnTo>
                  <a:pt x="7459750" y="0"/>
                </a:lnTo>
                <a:lnTo>
                  <a:pt x="7459750" y="6858000"/>
                </a:lnTo>
                <a:lnTo>
                  <a:pt x="1321952" y="6858000"/>
                </a:lnTo>
                <a:lnTo>
                  <a:pt x="1270507" y="6690517"/>
                </a:lnTo>
                <a:cubicBezTo>
                  <a:pt x="925245" y="5717007"/>
                  <a:pt x="390844" y="3980326"/>
                  <a:pt x="120768" y="3133897"/>
                </a:cubicBezTo>
                <a:cubicBezTo>
                  <a:pt x="-187889" y="2166550"/>
                  <a:pt x="144235" y="1562191"/>
                  <a:pt x="564283" y="1107724"/>
                </a:cubicBezTo>
                <a:cubicBezTo>
                  <a:pt x="879319" y="766874"/>
                  <a:pt x="1197646" y="434202"/>
                  <a:pt x="1567055" y="51136"/>
                </a:cubicBezTo>
                <a:close/>
              </a:path>
            </a:pathLst>
          </a:custGeom>
          <a:solidFill>
            <a:schemeClr val="bg1"/>
          </a:solidFill>
          <a:ln w="285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HU"/>
          </a:p>
        </p:txBody>
      </p:sp>
      <p:sp>
        <p:nvSpPr>
          <p:cNvPr id="24" name="Szabadkézi sokszög: alakzat 23">
            <a:extLst>
              <a:ext uri="{FF2B5EF4-FFF2-40B4-BE49-F238E27FC236}">
                <a16:creationId xmlns:a16="http://schemas.microsoft.com/office/drawing/2014/main" id="{48654F15-B106-D892-81EC-4C6411251D47}"/>
              </a:ext>
            </a:extLst>
          </p:cNvPr>
          <p:cNvSpPr/>
          <p:nvPr userDrawn="1"/>
        </p:nvSpPr>
        <p:spPr>
          <a:xfrm>
            <a:off x="4516842" y="-7145"/>
            <a:ext cx="1860960" cy="6858000"/>
          </a:xfrm>
          <a:custGeom>
            <a:avLst/>
            <a:gdLst>
              <a:gd name="connsiteX0" fmla="*/ 1580793 w 1860960"/>
              <a:gd name="connsiteY0" fmla="*/ 0 h 6858000"/>
              <a:gd name="connsiteX1" fmla="*/ 1860960 w 1860960"/>
              <a:gd name="connsiteY1" fmla="*/ 0 h 6858000"/>
              <a:gd name="connsiteX2" fmla="*/ 1790083 w 1860960"/>
              <a:gd name="connsiteY2" fmla="*/ 64441 h 6858000"/>
              <a:gd name="connsiteX3" fmla="*/ 787311 w 1860960"/>
              <a:gd name="connsiteY3" fmla="*/ 1121029 h 6858000"/>
              <a:gd name="connsiteX4" fmla="*/ 343796 w 1860960"/>
              <a:gd name="connsiteY4" fmla="*/ 3147202 h 6858000"/>
              <a:gd name="connsiteX5" fmla="*/ 1493535 w 1860960"/>
              <a:gd name="connsiteY5" fmla="*/ 6703822 h 6858000"/>
              <a:gd name="connsiteX6" fmla="*/ 1540893 w 1860960"/>
              <a:gd name="connsiteY6" fmla="*/ 6858000 h 6858000"/>
              <a:gd name="connsiteX7" fmla="*/ 1316286 w 1860960"/>
              <a:gd name="connsiteY7" fmla="*/ 6858000 h 6858000"/>
              <a:gd name="connsiteX8" fmla="*/ 1232891 w 1860960"/>
              <a:gd name="connsiteY8" fmla="*/ 6591745 h 6858000"/>
              <a:gd name="connsiteX9" fmla="*/ 3204 w 1860960"/>
              <a:gd name="connsiteY9" fmla="*/ 2618468 h 6858000"/>
              <a:gd name="connsiteX10" fmla="*/ 1476002 w 1860960"/>
              <a:gd name="connsiteY10" fmla="*/ 116301 h 6858000"/>
              <a:gd name="connsiteX11" fmla="*/ 1580793 w 1860960"/>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60960" h="6858000">
                <a:moveTo>
                  <a:pt x="1580793" y="0"/>
                </a:moveTo>
                <a:lnTo>
                  <a:pt x="1860960" y="0"/>
                </a:lnTo>
                <a:lnTo>
                  <a:pt x="1790083" y="64441"/>
                </a:lnTo>
                <a:cubicBezTo>
                  <a:pt x="1420673" y="447507"/>
                  <a:pt x="1102347" y="780179"/>
                  <a:pt x="787311" y="1121029"/>
                </a:cubicBezTo>
                <a:cubicBezTo>
                  <a:pt x="367263" y="1575496"/>
                  <a:pt x="35139" y="2179855"/>
                  <a:pt x="343796" y="3147202"/>
                </a:cubicBezTo>
                <a:cubicBezTo>
                  <a:pt x="613871" y="3993631"/>
                  <a:pt x="1148273" y="5730312"/>
                  <a:pt x="1493535" y="6703822"/>
                </a:cubicBezTo>
                <a:lnTo>
                  <a:pt x="1540893" y="6858000"/>
                </a:lnTo>
                <a:lnTo>
                  <a:pt x="1316286" y="6858000"/>
                </a:lnTo>
                <a:lnTo>
                  <a:pt x="1232891" y="6591745"/>
                </a:lnTo>
                <a:cubicBezTo>
                  <a:pt x="769065" y="5131555"/>
                  <a:pt x="21887" y="3055096"/>
                  <a:pt x="3204" y="2618468"/>
                </a:cubicBezTo>
                <a:cubicBezTo>
                  <a:pt x="-50539" y="1394687"/>
                  <a:pt x="577251" y="1086654"/>
                  <a:pt x="1476002" y="116301"/>
                </a:cubicBezTo>
                <a:lnTo>
                  <a:pt x="1580793" y="0"/>
                </a:lnTo>
                <a:close/>
              </a:path>
            </a:pathLst>
          </a:custGeom>
          <a:gradFill flip="none" rotWithShape="1">
            <a:gsLst>
              <a:gs pos="100000">
                <a:srgbClr val="E4004B"/>
              </a:gs>
              <a:gs pos="0">
                <a:srgbClr val="8B1C69"/>
              </a:gs>
            </a:gsLst>
            <a:lin ang="16200000" scaled="1"/>
            <a:tileRect/>
          </a:gradFill>
          <a:ln w="285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HU"/>
          </a:p>
        </p:txBody>
      </p:sp>
      <p:sp>
        <p:nvSpPr>
          <p:cNvPr id="5" name="Szöveg helye 4">
            <a:extLst>
              <a:ext uri="{FF2B5EF4-FFF2-40B4-BE49-F238E27FC236}">
                <a16:creationId xmlns:a16="http://schemas.microsoft.com/office/drawing/2014/main" id="{37A765A6-8092-4004-B387-749E47EA094A}"/>
              </a:ext>
            </a:extLst>
          </p:cNvPr>
          <p:cNvSpPr>
            <a:spLocks noGrp="1"/>
          </p:cNvSpPr>
          <p:nvPr>
            <p:ph type="body" sz="quarter" idx="11"/>
          </p:nvPr>
        </p:nvSpPr>
        <p:spPr>
          <a:xfrm>
            <a:off x="6096000" y="1267123"/>
            <a:ext cx="5918015" cy="461306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8" name="Title 1">
            <a:extLst>
              <a:ext uri="{FF2B5EF4-FFF2-40B4-BE49-F238E27FC236}">
                <a16:creationId xmlns:a16="http://schemas.microsoft.com/office/drawing/2014/main" id="{7463AE43-FF40-4B81-9F79-F2F2E2601B3D}"/>
              </a:ext>
            </a:extLst>
          </p:cNvPr>
          <p:cNvSpPr>
            <a:spLocks noGrp="1"/>
          </p:cNvSpPr>
          <p:nvPr>
            <p:ph type="ctrTitle" hasCustomPrompt="1"/>
          </p:nvPr>
        </p:nvSpPr>
        <p:spPr>
          <a:xfrm>
            <a:off x="543378" y="1225159"/>
            <a:ext cx="5734720" cy="2281380"/>
          </a:xfrm>
        </p:spPr>
        <p:txBody>
          <a:bodyPr anchor="b">
            <a:normAutofit/>
          </a:bodyPr>
          <a:lstStyle>
            <a:lvl1pPr algn="l">
              <a:lnSpc>
                <a:spcPct val="100000"/>
              </a:lnSpc>
              <a:defRPr sz="4000" b="1" baseline="0">
                <a:solidFill>
                  <a:schemeClr val="bg1"/>
                </a:solidFill>
                <a:latin typeface="+mj-lt"/>
              </a:defRPr>
            </a:lvl1pPr>
          </a:lstStyle>
          <a:p>
            <a:r>
              <a:rPr lang="en-GB" dirty="0"/>
              <a:t>Click to edit </a:t>
            </a:r>
            <a:br>
              <a:rPr lang="en-GB" dirty="0"/>
            </a:br>
            <a:r>
              <a:rPr lang="en-GB" dirty="0">
                <a:effectLst/>
              </a:rPr>
              <a:t>Title Slide</a:t>
            </a:r>
            <a:endParaRPr lang="en-HU" dirty="0"/>
          </a:p>
        </p:txBody>
      </p:sp>
      <p:sp>
        <p:nvSpPr>
          <p:cNvPr id="19" name="Subtitle 2">
            <a:extLst>
              <a:ext uri="{FF2B5EF4-FFF2-40B4-BE49-F238E27FC236}">
                <a16:creationId xmlns:a16="http://schemas.microsoft.com/office/drawing/2014/main" id="{E82BD9A6-6871-489F-A4D4-EA6487092573}"/>
              </a:ext>
            </a:extLst>
          </p:cNvPr>
          <p:cNvSpPr>
            <a:spLocks noGrp="1"/>
          </p:cNvSpPr>
          <p:nvPr>
            <p:ph type="subTitle" idx="1" hasCustomPrompt="1"/>
          </p:nvPr>
        </p:nvSpPr>
        <p:spPr>
          <a:xfrm>
            <a:off x="537194" y="3815464"/>
            <a:ext cx="5740904" cy="18288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pic>
        <p:nvPicPr>
          <p:cNvPr id="2" name="Kép 1" descr="A képen szöveg, Betűtípus, Grafika, Grafikus tervezés látható&#10;&#10;Automatikusan generált leírás">
            <a:extLst>
              <a:ext uri="{FF2B5EF4-FFF2-40B4-BE49-F238E27FC236}">
                <a16:creationId xmlns:a16="http://schemas.microsoft.com/office/drawing/2014/main" id="{E0D12443-7F73-5B8B-E6EF-3BE570BAE1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7194" y="6131888"/>
            <a:ext cx="2457454" cy="478443"/>
          </a:xfrm>
          <a:prstGeom prst="rect">
            <a:avLst/>
          </a:prstGeom>
        </p:spPr>
      </p:pic>
    </p:spTree>
    <p:extLst>
      <p:ext uri="{BB962C8B-B14F-4D97-AF65-F5344CB8AC3E}">
        <p14:creationId xmlns:p14="http://schemas.microsoft.com/office/powerpoint/2010/main" val="31694595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Üres">
    <p:spTree>
      <p:nvGrpSpPr>
        <p:cNvPr id="1" name=""/>
        <p:cNvGrpSpPr/>
        <p:nvPr/>
      </p:nvGrpSpPr>
      <p:grpSpPr>
        <a:xfrm>
          <a:off x="0" y="0"/>
          <a:ext cx="0" cy="0"/>
          <a:chOff x="0" y="0"/>
          <a:chExt cx="0" cy="0"/>
        </a:xfrm>
      </p:grpSpPr>
      <p:sp>
        <p:nvSpPr>
          <p:cNvPr id="8" name="Szabadkézi sokszög: alakzat 7">
            <a:extLst>
              <a:ext uri="{FF2B5EF4-FFF2-40B4-BE49-F238E27FC236}">
                <a16:creationId xmlns:a16="http://schemas.microsoft.com/office/drawing/2014/main" id="{DF372268-7B5B-0B76-0EB9-1D8FA75E4A51}"/>
              </a:ext>
            </a:extLst>
          </p:cNvPr>
          <p:cNvSpPr txBox="1">
            <a:spLocks/>
          </p:cNvSpPr>
          <p:nvPr/>
        </p:nvSpPr>
        <p:spPr>
          <a:xfrm>
            <a:off x="12182476" y="-20472"/>
            <a:ext cx="9525" cy="6878473"/>
          </a:xfrm>
          <a:custGeom>
            <a:avLst/>
            <a:gdLst>
              <a:gd name="connsiteX0" fmla="*/ 9525 w 9525"/>
              <a:gd name="connsiteY0" fmla="*/ 0 h 6878473"/>
              <a:gd name="connsiteX1" fmla="*/ 9525 w 9525"/>
              <a:gd name="connsiteY1" fmla="*/ 6878473 h 6878473"/>
              <a:gd name="connsiteX2" fmla="*/ 0 w 9525"/>
              <a:gd name="connsiteY2" fmla="*/ 6878473 h 6878473"/>
              <a:gd name="connsiteX3" fmla="*/ 9525 w 9525"/>
              <a:gd name="connsiteY3" fmla="*/ 0 h 6878473"/>
            </a:gdLst>
            <a:ahLst/>
            <a:cxnLst>
              <a:cxn ang="0">
                <a:pos x="connsiteX0" y="connsiteY0"/>
              </a:cxn>
              <a:cxn ang="0">
                <a:pos x="connsiteX1" y="connsiteY1"/>
              </a:cxn>
              <a:cxn ang="0">
                <a:pos x="connsiteX2" y="connsiteY2"/>
              </a:cxn>
              <a:cxn ang="0">
                <a:pos x="connsiteX3" y="connsiteY3"/>
              </a:cxn>
            </a:cxnLst>
            <a:rect l="l" t="t" r="r" b="b"/>
            <a:pathLst>
              <a:path w="9525" h="6878473">
                <a:moveTo>
                  <a:pt x="9525" y="0"/>
                </a:moveTo>
                <a:lnTo>
                  <a:pt x="9525" y="6878473"/>
                </a:lnTo>
                <a:lnTo>
                  <a:pt x="0" y="6878473"/>
                </a:lnTo>
                <a:lnTo>
                  <a:pt x="9525" y="0"/>
                </a:lnTo>
                <a:close/>
              </a:path>
            </a:pathLst>
          </a:custGeom>
          <a:solidFill>
            <a:schemeClr val="tx2">
              <a:lumMod val="20000"/>
              <a:lumOff val="80000"/>
            </a:schemeClr>
          </a:solidFill>
        </p:spPr>
        <p:txBody>
          <a:bodyPr vert="horz" wrap="square"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HU" dirty="0"/>
          </a:p>
        </p:txBody>
      </p:sp>
      <p:sp>
        <p:nvSpPr>
          <p:cNvPr id="3" name="Szabadkézi sokszög: alakzat 6">
            <a:extLst>
              <a:ext uri="{FF2B5EF4-FFF2-40B4-BE49-F238E27FC236}">
                <a16:creationId xmlns:a16="http://schemas.microsoft.com/office/drawing/2014/main" id="{BD774DB5-1DDF-4339-8707-C2D133EEF711}"/>
              </a:ext>
            </a:extLst>
          </p:cNvPr>
          <p:cNvSpPr/>
          <p:nvPr userDrawn="1"/>
        </p:nvSpPr>
        <p:spPr>
          <a:xfrm>
            <a:off x="9459716" y="0"/>
            <a:ext cx="2732285" cy="851248"/>
          </a:xfrm>
          <a:custGeom>
            <a:avLst/>
            <a:gdLst>
              <a:gd name="connsiteX0" fmla="*/ 0 w 2732285"/>
              <a:gd name="connsiteY0" fmla="*/ 0 h 851248"/>
              <a:gd name="connsiteX1" fmla="*/ 287109 w 2732285"/>
              <a:gd name="connsiteY1" fmla="*/ 0 h 851248"/>
              <a:gd name="connsiteX2" fmla="*/ 466869 w 2732285"/>
              <a:gd name="connsiteY2" fmla="*/ 86645 h 851248"/>
              <a:gd name="connsiteX3" fmla="*/ 1410292 w 2732285"/>
              <a:gd name="connsiteY3" fmla="*/ 539096 h 851248"/>
              <a:gd name="connsiteX4" fmla="*/ 2677003 w 2732285"/>
              <a:gd name="connsiteY4" fmla="*/ 585142 h 851248"/>
              <a:gd name="connsiteX5" fmla="*/ 2732285 w 2732285"/>
              <a:gd name="connsiteY5" fmla="*/ 556811 h 851248"/>
              <a:gd name="connsiteX6" fmla="*/ 2732285 w 2732285"/>
              <a:gd name="connsiteY6" fmla="*/ 708076 h 851248"/>
              <a:gd name="connsiteX7" fmla="*/ 2717483 w 2732285"/>
              <a:gd name="connsiteY7" fmla="*/ 715551 h 851248"/>
              <a:gd name="connsiteX8" fmla="*/ 2252365 w 2732285"/>
              <a:gd name="connsiteY8" fmla="*/ 846239 h 851248"/>
              <a:gd name="connsiteX9" fmla="*/ 1728335 w 2732285"/>
              <a:gd name="connsiteY9" fmla="*/ 803143 h 851248"/>
              <a:gd name="connsiteX10" fmla="*/ 330912 w 2732285"/>
              <a:gd name="connsiteY10" fmla="*/ 164653 h 851248"/>
              <a:gd name="connsiteX11" fmla="*/ 0 w 2732285"/>
              <a:gd name="connsiteY11" fmla="*/ 0 h 85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285" h="851248">
                <a:moveTo>
                  <a:pt x="0" y="0"/>
                </a:moveTo>
                <a:lnTo>
                  <a:pt x="287109" y="0"/>
                </a:lnTo>
                <a:lnTo>
                  <a:pt x="466869" y="86645"/>
                </a:lnTo>
                <a:cubicBezTo>
                  <a:pt x="830935" y="261650"/>
                  <a:pt x="1174956" y="425412"/>
                  <a:pt x="1410292" y="539096"/>
                </a:cubicBezTo>
                <a:cubicBezTo>
                  <a:pt x="1948203" y="798947"/>
                  <a:pt x="2351518" y="735606"/>
                  <a:pt x="2677003" y="585142"/>
                </a:cubicBezTo>
                <a:lnTo>
                  <a:pt x="2732285" y="556811"/>
                </a:lnTo>
                <a:lnTo>
                  <a:pt x="2732285" y="708076"/>
                </a:lnTo>
                <a:lnTo>
                  <a:pt x="2717483" y="715551"/>
                </a:lnTo>
                <a:cubicBezTo>
                  <a:pt x="2570215" y="784717"/>
                  <a:pt x="2422685" y="831464"/>
                  <a:pt x="2252365" y="846239"/>
                </a:cubicBezTo>
                <a:cubicBezTo>
                  <a:pt x="2100970" y="859373"/>
                  <a:pt x="1931567" y="847244"/>
                  <a:pt x="1728335" y="803143"/>
                </a:cubicBezTo>
                <a:cubicBezTo>
                  <a:pt x="1547028" y="763989"/>
                  <a:pt x="967024" y="480731"/>
                  <a:pt x="330912" y="164653"/>
                </a:cubicBezTo>
                <a:lnTo>
                  <a:pt x="0" y="0"/>
                </a:lnTo>
                <a:close/>
              </a:path>
            </a:pathLst>
          </a:custGeom>
          <a:gradFill>
            <a:gsLst>
              <a:gs pos="0">
                <a:srgbClr val="6EC3BE"/>
              </a:gs>
              <a:gs pos="100000">
                <a:srgbClr val="20366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hu-HU" dirty="0"/>
              <a:t>i</a:t>
            </a:r>
          </a:p>
        </p:txBody>
      </p:sp>
      <p:sp>
        <p:nvSpPr>
          <p:cNvPr id="4" name="Szabadkézi sokszög: alakzat 7">
            <a:extLst>
              <a:ext uri="{FF2B5EF4-FFF2-40B4-BE49-F238E27FC236}">
                <a16:creationId xmlns:a16="http://schemas.microsoft.com/office/drawing/2014/main" id="{2613CE09-21E0-445F-8C19-54E87520519A}"/>
              </a:ext>
            </a:extLst>
          </p:cNvPr>
          <p:cNvSpPr/>
          <p:nvPr userDrawn="1"/>
        </p:nvSpPr>
        <p:spPr>
          <a:xfrm>
            <a:off x="10321986" y="5904196"/>
            <a:ext cx="1870014" cy="953805"/>
          </a:xfrm>
          <a:custGeom>
            <a:avLst/>
            <a:gdLst>
              <a:gd name="connsiteX0" fmla="*/ 1527304 w 1870014"/>
              <a:gd name="connsiteY0" fmla="*/ 3 h 953805"/>
              <a:gd name="connsiteX1" fmla="*/ 1758281 w 1870014"/>
              <a:gd name="connsiteY1" fmla="*/ 19445 h 953805"/>
              <a:gd name="connsiteX2" fmla="*/ 1870014 w 1870014"/>
              <a:gd name="connsiteY2" fmla="*/ 40658 h 953805"/>
              <a:gd name="connsiteX3" fmla="*/ 1870014 w 1870014"/>
              <a:gd name="connsiteY3" fmla="*/ 176058 h 953805"/>
              <a:gd name="connsiteX4" fmla="*/ 1761019 w 1870014"/>
              <a:gd name="connsiteY4" fmla="*/ 154684 h 953805"/>
              <a:gd name="connsiteX5" fmla="*/ 616305 w 1870014"/>
              <a:gd name="connsiteY5" fmla="*/ 549744 h 953805"/>
              <a:gd name="connsiteX6" fmla="*/ 290929 w 1870014"/>
              <a:gd name="connsiteY6" fmla="*/ 860431 h 953805"/>
              <a:gd name="connsiteX7" fmla="*/ 192941 w 1870014"/>
              <a:gd name="connsiteY7" fmla="*/ 953805 h 953805"/>
              <a:gd name="connsiteX8" fmla="*/ 0 w 1870014"/>
              <a:gd name="connsiteY8" fmla="*/ 953805 h 953805"/>
              <a:gd name="connsiteX9" fmla="*/ 27459 w 1870014"/>
              <a:gd name="connsiteY9" fmla="*/ 926940 h 953805"/>
              <a:gd name="connsiteX10" fmla="*/ 826724 w 1870014"/>
              <a:gd name="connsiteY10" fmla="*/ 210449 h 953805"/>
              <a:gd name="connsiteX11" fmla="*/ 1292951 w 1870014"/>
              <a:gd name="connsiteY11" fmla="*/ 24148 h 953805"/>
              <a:gd name="connsiteX12" fmla="*/ 1527304 w 1870014"/>
              <a:gd name="connsiteY12" fmla="*/ 3 h 95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0014" h="953805">
                <a:moveTo>
                  <a:pt x="1527304" y="3"/>
                </a:moveTo>
                <a:cubicBezTo>
                  <a:pt x="1604122" y="-142"/>
                  <a:pt x="1680377" y="6978"/>
                  <a:pt x="1758281" y="19445"/>
                </a:cubicBezTo>
                <a:lnTo>
                  <a:pt x="1870014" y="40658"/>
                </a:lnTo>
                <a:lnTo>
                  <a:pt x="1870014" y="176058"/>
                </a:lnTo>
                <a:lnTo>
                  <a:pt x="1761019" y="154684"/>
                </a:lnTo>
                <a:cubicBezTo>
                  <a:pt x="1417391" y="101860"/>
                  <a:pt x="1029133" y="153469"/>
                  <a:pt x="616305" y="549744"/>
                </a:cubicBezTo>
                <a:cubicBezTo>
                  <a:pt x="525999" y="636429"/>
                  <a:pt x="414656" y="742555"/>
                  <a:pt x="290929" y="860431"/>
                </a:cubicBezTo>
                <a:lnTo>
                  <a:pt x="192941" y="953805"/>
                </a:lnTo>
                <a:lnTo>
                  <a:pt x="0" y="953805"/>
                </a:lnTo>
                <a:lnTo>
                  <a:pt x="27459" y="926940"/>
                </a:lnTo>
                <a:cubicBezTo>
                  <a:pt x="394681" y="569794"/>
                  <a:pt x="703592" y="280460"/>
                  <a:pt x="826724" y="210449"/>
                </a:cubicBezTo>
                <a:cubicBezTo>
                  <a:pt x="999187" y="112153"/>
                  <a:pt x="1150454" y="53642"/>
                  <a:pt x="1292951" y="24148"/>
                </a:cubicBezTo>
                <a:cubicBezTo>
                  <a:pt x="1373106" y="7558"/>
                  <a:pt x="1450486" y="148"/>
                  <a:pt x="1527304" y="3"/>
                </a:cubicBezTo>
                <a:close/>
              </a:path>
            </a:pathLst>
          </a:custGeom>
          <a:gradFill>
            <a:gsLst>
              <a:gs pos="0">
                <a:srgbClr val="E4004B"/>
              </a:gs>
              <a:gs pos="100000">
                <a:srgbClr val="8B1C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hu-HU"/>
          </a:p>
        </p:txBody>
      </p:sp>
      <p:sp>
        <p:nvSpPr>
          <p:cNvPr id="5" name="Slide Number Placeholder 5">
            <a:extLst>
              <a:ext uri="{FF2B5EF4-FFF2-40B4-BE49-F238E27FC236}">
                <a16:creationId xmlns:a16="http://schemas.microsoft.com/office/drawing/2014/main" id="{017B0A36-5A4C-45D0-B7A5-DD2E8EB65CBC}"/>
              </a:ext>
            </a:extLst>
          </p:cNvPr>
          <p:cNvSpPr txBox="1">
            <a:spLocks/>
          </p:cNvSpPr>
          <p:nvPr userDrawn="1"/>
        </p:nvSpPr>
        <p:spPr>
          <a:xfrm>
            <a:off x="9015381" y="6245206"/>
            <a:ext cx="2743200" cy="365125"/>
          </a:xfrm>
          <a:prstGeom prst="rect">
            <a:avLst/>
          </a:prstGeom>
        </p:spPr>
        <p:txBody>
          <a:bodyPr anchor="ctr" anchorCtr="0"/>
          <a:lstStyle>
            <a:defPPr>
              <a:defRPr lang="en-HU"/>
            </a:defPPr>
            <a:lvl1pPr marL="0" algn="r" defTabSz="914400" rtl="0" eaLnBrk="1" latinLnBrk="0" hangingPunct="1">
              <a:defRPr sz="2000" kern="1200" baseline="0">
                <a:solidFill>
                  <a:srgbClr val="6389B4"/>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2B2BC6-42CA-9D44-91E1-D322BA34BDFF}" type="slidenum">
              <a:rPr lang="en-HU" sz="1600" smtClean="0"/>
              <a:pPr algn="r"/>
              <a:t>‹#›</a:t>
            </a:fld>
            <a:endParaRPr lang="en-HU" sz="1600" dirty="0"/>
          </a:p>
        </p:txBody>
      </p:sp>
      <p:pic>
        <p:nvPicPr>
          <p:cNvPr id="6" name="Kép 1">
            <a:extLst>
              <a:ext uri="{FF2B5EF4-FFF2-40B4-BE49-F238E27FC236}">
                <a16:creationId xmlns:a16="http://schemas.microsoft.com/office/drawing/2014/main" id="{A0C588E5-1357-4B63-98E9-1844E40F5A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9085" y="6222451"/>
            <a:ext cx="1348285" cy="263577"/>
          </a:xfrm>
          <a:prstGeom prst="rect">
            <a:avLst/>
          </a:prstGeom>
        </p:spPr>
      </p:pic>
      <p:sp>
        <p:nvSpPr>
          <p:cNvPr id="7" name="Title 1">
            <a:extLst>
              <a:ext uri="{FF2B5EF4-FFF2-40B4-BE49-F238E27FC236}">
                <a16:creationId xmlns:a16="http://schemas.microsoft.com/office/drawing/2014/main" id="{9D2C3554-50F6-4773-B516-3A1754FF9756}"/>
              </a:ext>
            </a:extLst>
          </p:cNvPr>
          <p:cNvSpPr>
            <a:spLocks noGrp="1"/>
          </p:cNvSpPr>
          <p:nvPr>
            <p:ph type="ctrTitle" hasCustomPrompt="1"/>
          </p:nvPr>
        </p:nvSpPr>
        <p:spPr>
          <a:xfrm>
            <a:off x="589085" y="247669"/>
            <a:ext cx="9152551" cy="698839"/>
          </a:xfrm>
        </p:spPr>
        <p:txBody>
          <a:bodyPr anchor="b">
            <a:normAutofit/>
          </a:bodyPr>
          <a:lstStyle>
            <a:lvl1pPr algn="l">
              <a:lnSpc>
                <a:spcPct val="100000"/>
              </a:lnSpc>
              <a:defRPr sz="2800" b="1" baseline="0">
                <a:solidFill>
                  <a:srgbClr val="213768"/>
                </a:solidFill>
                <a:latin typeface="+mj-lt"/>
              </a:defRPr>
            </a:lvl1pPr>
          </a:lstStyle>
          <a:p>
            <a:r>
              <a:rPr lang="en-GB" dirty="0"/>
              <a:t>Click to edit </a:t>
            </a:r>
            <a:endParaRPr lang="en-HU" dirty="0"/>
          </a:p>
        </p:txBody>
      </p:sp>
      <p:sp>
        <p:nvSpPr>
          <p:cNvPr id="9" name="Szöveg helye 2">
            <a:extLst>
              <a:ext uri="{FF2B5EF4-FFF2-40B4-BE49-F238E27FC236}">
                <a16:creationId xmlns:a16="http://schemas.microsoft.com/office/drawing/2014/main" id="{A4FB7E66-74DF-4A1C-AF2E-D79635E171C5}"/>
              </a:ext>
            </a:extLst>
          </p:cNvPr>
          <p:cNvSpPr>
            <a:spLocks noGrp="1"/>
          </p:cNvSpPr>
          <p:nvPr>
            <p:ph type="body" sz="quarter" idx="10"/>
          </p:nvPr>
        </p:nvSpPr>
        <p:spPr>
          <a:xfrm>
            <a:off x="589086" y="1597780"/>
            <a:ext cx="10961684" cy="413591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Tree>
    <p:extLst>
      <p:ext uri="{BB962C8B-B14F-4D97-AF65-F5344CB8AC3E}">
        <p14:creationId xmlns:p14="http://schemas.microsoft.com/office/powerpoint/2010/main" val="3706775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Üres">
    <p:spTree>
      <p:nvGrpSpPr>
        <p:cNvPr id="1" name=""/>
        <p:cNvGrpSpPr/>
        <p:nvPr/>
      </p:nvGrpSpPr>
      <p:grpSpPr>
        <a:xfrm>
          <a:off x="0" y="0"/>
          <a:ext cx="0" cy="0"/>
          <a:chOff x="0" y="0"/>
          <a:chExt cx="0" cy="0"/>
        </a:xfrm>
      </p:grpSpPr>
      <p:sp>
        <p:nvSpPr>
          <p:cNvPr id="8" name="Szabadkézi sokszög: alakzat 7">
            <a:extLst>
              <a:ext uri="{FF2B5EF4-FFF2-40B4-BE49-F238E27FC236}">
                <a16:creationId xmlns:a16="http://schemas.microsoft.com/office/drawing/2014/main" id="{DF372268-7B5B-0B76-0EB9-1D8FA75E4A51}"/>
              </a:ext>
            </a:extLst>
          </p:cNvPr>
          <p:cNvSpPr txBox="1">
            <a:spLocks/>
          </p:cNvSpPr>
          <p:nvPr/>
        </p:nvSpPr>
        <p:spPr>
          <a:xfrm>
            <a:off x="12182476" y="-20472"/>
            <a:ext cx="9525" cy="6878473"/>
          </a:xfrm>
          <a:custGeom>
            <a:avLst/>
            <a:gdLst>
              <a:gd name="connsiteX0" fmla="*/ 9525 w 9525"/>
              <a:gd name="connsiteY0" fmla="*/ 0 h 6878473"/>
              <a:gd name="connsiteX1" fmla="*/ 9525 w 9525"/>
              <a:gd name="connsiteY1" fmla="*/ 6878473 h 6878473"/>
              <a:gd name="connsiteX2" fmla="*/ 0 w 9525"/>
              <a:gd name="connsiteY2" fmla="*/ 6878473 h 6878473"/>
              <a:gd name="connsiteX3" fmla="*/ 9525 w 9525"/>
              <a:gd name="connsiteY3" fmla="*/ 0 h 6878473"/>
            </a:gdLst>
            <a:ahLst/>
            <a:cxnLst>
              <a:cxn ang="0">
                <a:pos x="connsiteX0" y="connsiteY0"/>
              </a:cxn>
              <a:cxn ang="0">
                <a:pos x="connsiteX1" y="connsiteY1"/>
              </a:cxn>
              <a:cxn ang="0">
                <a:pos x="connsiteX2" y="connsiteY2"/>
              </a:cxn>
              <a:cxn ang="0">
                <a:pos x="connsiteX3" y="connsiteY3"/>
              </a:cxn>
            </a:cxnLst>
            <a:rect l="l" t="t" r="r" b="b"/>
            <a:pathLst>
              <a:path w="9525" h="6878473">
                <a:moveTo>
                  <a:pt x="9525" y="0"/>
                </a:moveTo>
                <a:lnTo>
                  <a:pt x="9525" y="6878473"/>
                </a:lnTo>
                <a:lnTo>
                  <a:pt x="0" y="6878473"/>
                </a:lnTo>
                <a:lnTo>
                  <a:pt x="9525" y="0"/>
                </a:lnTo>
                <a:close/>
              </a:path>
            </a:pathLst>
          </a:custGeom>
          <a:solidFill>
            <a:schemeClr val="tx2">
              <a:lumMod val="20000"/>
              <a:lumOff val="80000"/>
            </a:schemeClr>
          </a:solidFill>
        </p:spPr>
        <p:txBody>
          <a:bodyPr vert="horz" wrap="square"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HU" dirty="0"/>
          </a:p>
        </p:txBody>
      </p:sp>
      <p:sp>
        <p:nvSpPr>
          <p:cNvPr id="3" name="Szabadkézi sokszög: alakzat 6">
            <a:extLst>
              <a:ext uri="{FF2B5EF4-FFF2-40B4-BE49-F238E27FC236}">
                <a16:creationId xmlns:a16="http://schemas.microsoft.com/office/drawing/2014/main" id="{BD774DB5-1DDF-4339-8707-C2D133EEF711}"/>
              </a:ext>
            </a:extLst>
          </p:cNvPr>
          <p:cNvSpPr/>
          <p:nvPr userDrawn="1"/>
        </p:nvSpPr>
        <p:spPr>
          <a:xfrm>
            <a:off x="9459716" y="0"/>
            <a:ext cx="2732285" cy="851248"/>
          </a:xfrm>
          <a:custGeom>
            <a:avLst/>
            <a:gdLst>
              <a:gd name="connsiteX0" fmla="*/ 0 w 2732285"/>
              <a:gd name="connsiteY0" fmla="*/ 0 h 851248"/>
              <a:gd name="connsiteX1" fmla="*/ 287109 w 2732285"/>
              <a:gd name="connsiteY1" fmla="*/ 0 h 851248"/>
              <a:gd name="connsiteX2" fmla="*/ 466869 w 2732285"/>
              <a:gd name="connsiteY2" fmla="*/ 86645 h 851248"/>
              <a:gd name="connsiteX3" fmla="*/ 1410292 w 2732285"/>
              <a:gd name="connsiteY3" fmla="*/ 539096 h 851248"/>
              <a:gd name="connsiteX4" fmla="*/ 2677003 w 2732285"/>
              <a:gd name="connsiteY4" fmla="*/ 585142 h 851248"/>
              <a:gd name="connsiteX5" fmla="*/ 2732285 w 2732285"/>
              <a:gd name="connsiteY5" fmla="*/ 556811 h 851248"/>
              <a:gd name="connsiteX6" fmla="*/ 2732285 w 2732285"/>
              <a:gd name="connsiteY6" fmla="*/ 708076 h 851248"/>
              <a:gd name="connsiteX7" fmla="*/ 2717483 w 2732285"/>
              <a:gd name="connsiteY7" fmla="*/ 715551 h 851248"/>
              <a:gd name="connsiteX8" fmla="*/ 2252365 w 2732285"/>
              <a:gd name="connsiteY8" fmla="*/ 846239 h 851248"/>
              <a:gd name="connsiteX9" fmla="*/ 1728335 w 2732285"/>
              <a:gd name="connsiteY9" fmla="*/ 803143 h 851248"/>
              <a:gd name="connsiteX10" fmla="*/ 330912 w 2732285"/>
              <a:gd name="connsiteY10" fmla="*/ 164653 h 851248"/>
              <a:gd name="connsiteX11" fmla="*/ 0 w 2732285"/>
              <a:gd name="connsiteY11" fmla="*/ 0 h 85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285" h="851248">
                <a:moveTo>
                  <a:pt x="0" y="0"/>
                </a:moveTo>
                <a:lnTo>
                  <a:pt x="287109" y="0"/>
                </a:lnTo>
                <a:lnTo>
                  <a:pt x="466869" y="86645"/>
                </a:lnTo>
                <a:cubicBezTo>
                  <a:pt x="830935" y="261650"/>
                  <a:pt x="1174956" y="425412"/>
                  <a:pt x="1410292" y="539096"/>
                </a:cubicBezTo>
                <a:cubicBezTo>
                  <a:pt x="1948203" y="798947"/>
                  <a:pt x="2351518" y="735606"/>
                  <a:pt x="2677003" y="585142"/>
                </a:cubicBezTo>
                <a:lnTo>
                  <a:pt x="2732285" y="556811"/>
                </a:lnTo>
                <a:lnTo>
                  <a:pt x="2732285" y="708076"/>
                </a:lnTo>
                <a:lnTo>
                  <a:pt x="2717483" y="715551"/>
                </a:lnTo>
                <a:cubicBezTo>
                  <a:pt x="2570215" y="784717"/>
                  <a:pt x="2422685" y="831464"/>
                  <a:pt x="2252365" y="846239"/>
                </a:cubicBezTo>
                <a:cubicBezTo>
                  <a:pt x="2100970" y="859373"/>
                  <a:pt x="1931567" y="847244"/>
                  <a:pt x="1728335" y="803143"/>
                </a:cubicBezTo>
                <a:cubicBezTo>
                  <a:pt x="1547028" y="763989"/>
                  <a:pt x="967024" y="480731"/>
                  <a:pt x="330912" y="164653"/>
                </a:cubicBezTo>
                <a:lnTo>
                  <a:pt x="0" y="0"/>
                </a:lnTo>
                <a:close/>
              </a:path>
            </a:pathLst>
          </a:custGeom>
          <a:gradFill>
            <a:gsLst>
              <a:gs pos="0">
                <a:srgbClr val="6EC3BE"/>
              </a:gs>
              <a:gs pos="100000">
                <a:srgbClr val="20366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hu-HU" dirty="0"/>
              <a:t>i</a:t>
            </a:r>
          </a:p>
        </p:txBody>
      </p:sp>
      <p:sp>
        <p:nvSpPr>
          <p:cNvPr id="4" name="Szabadkézi sokszög: alakzat 7">
            <a:extLst>
              <a:ext uri="{FF2B5EF4-FFF2-40B4-BE49-F238E27FC236}">
                <a16:creationId xmlns:a16="http://schemas.microsoft.com/office/drawing/2014/main" id="{2613CE09-21E0-445F-8C19-54E87520519A}"/>
              </a:ext>
            </a:extLst>
          </p:cNvPr>
          <p:cNvSpPr/>
          <p:nvPr userDrawn="1"/>
        </p:nvSpPr>
        <p:spPr>
          <a:xfrm>
            <a:off x="10321986" y="5904196"/>
            <a:ext cx="1870014" cy="953805"/>
          </a:xfrm>
          <a:custGeom>
            <a:avLst/>
            <a:gdLst>
              <a:gd name="connsiteX0" fmla="*/ 1527304 w 1870014"/>
              <a:gd name="connsiteY0" fmla="*/ 3 h 953805"/>
              <a:gd name="connsiteX1" fmla="*/ 1758281 w 1870014"/>
              <a:gd name="connsiteY1" fmla="*/ 19445 h 953805"/>
              <a:gd name="connsiteX2" fmla="*/ 1870014 w 1870014"/>
              <a:gd name="connsiteY2" fmla="*/ 40658 h 953805"/>
              <a:gd name="connsiteX3" fmla="*/ 1870014 w 1870014"/>
              <a:gd name="connsiteY3" fmla="*/ 176058 h 953805"/>
              <a:gd name="connsiteX4" fmla="*/ 1761019 w 1870014"/>
              <a:gd name="connsiteY4" fmla="*/ 154684 h 953805"/>
              <a:gd name="connsiteX5" fmla="*/ 616305 w 1870014"/>
              <a:gd name="connsiteY5" fmla="*/ 549744 h 953805"/>
              <a:gd name="connsiteX6" fmla="*/ 290929 w 1870014"/>
              <a:gd name="connsiteY6" fmla="*/ 860431 h 953805"/>
              <a:gd name="connsiteX7" fmla="*/ 192941 w 1870014"/>
              <a:gd name="connsiteY7" fmla="*/ 953805 h 953805"/>
              <a:gd name="connsiteX8" fmla="*/ 0 w 1870014"/>
              <a:gd name="connsiteY8" fmla="*/ 953805 h 953805"/>
              <a:gd name="connsiteX9" fmla="*/ 27459 w 1870014"/>
              <a:gd name="connsiteY9" fmla="*/ 926940 h 953805"/>
              <a:gd name="connsiteX10" fmla="*/ 826724 w 1870014"/>
              <a:gd name="connsiteY10" fmla="*/ 210449 h 953805"/>
              <a:gd name="connsiteX11" fmla="*/ 1292951 w 1870014"/>
              <a:gd name="connsiteY11" fmla="*/ 24148 h 953805"/>
              <a:gd name="connsiteX12" fmla="*/ 1527304 w 1870014"/>
              <a:gd name="connsiteY12" fmla="*/ 3 h 95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0014" h="953805">
                <a:moveTo>
                  <a:pt x="1527304" y="3"/>
                </a:moveTo>
                <a:cubicBezTo>
                  <a:pt x="1604122" y="-142"/>
                  <a:pt x="1680377" y="6978"/>
                  <a:pt x="1758281" y="19445"/>
                </a:cubicBezTo>
                <a:lnTo>
                  <a:pt x="1870014" y="40658"/>
                </a:lnTo>
                <a:lnTo>
                  <a:pt x="1870014" y="176058"/>
                </a:lnTo>
                <a:lnTo>
                  <a:pt x="1761019" y="154684"/>
                </a:lnTo>
                <a:cubicBezTo>
                  <a:pt x="1417391" y="101860"/>
                  <a:pt x="1029133" y="153469"/>
                  <a:pt x="616305" y="549744"/>
                </a:cubicBezTo>
                <a:cubicBezTo>
                  <a:pt x="525999" y="636429"/>
                  <a:pt x="414656" y="742555"/>
                  <a:pt x="290929" y="860431"/>
                </a:cubicBezTo>
                <a:lnTo>
                  <a:pt x="192941" y="953805"/>
                </a:lnTo>
                <a:lnTo>
                  <a:pt x="0" y="953805"/>
                </a:lnTo>
                <a:lnTo>
                  <a:pt x="27459" y="926940"/>
                </a:lnTo>
                <a:cubicBezTo>
                  <a:pt x="394681" y="569794"/>
                  <a:pt x="703592" y="280460"/>
                  <a:pt x="826724" y="210449"/>
                </a:cubicBezTo>
                <a:cubicBezTo>
                  <a:pt x="999187" y="112153"/>
                  <a:pt x="1150454" y="53642"/>
                  <a:pt x="1292951" y="24148"/>
                </a:cubicBezTo>
                <a:cubicBezTo>
                  <a:pt x="1373106" y="7558"/>
                  <a:pt x="1450486" y="148"/>
                  <a:pt x="1527304" y="3"/>
                </a:cubicBezTo>
                <a:close/>
              </a:path>
            </a:pathLst>
          </a:custGeom>
          <a:gradFill>
            <a:gsLst>
              <a:gs pos="0">
                <a:srgbClr val="E4004B"/>
              </a:gs>
              <a:gs pos="100000">
                <a:srgbClr val="8B1C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hu-HU"/>
          </a:p>
        </p:txBody>
      </p:sp>
      <p:sp>
        <p:nvSpPr>
          <p:cNvPr id="5" name="Slide Number Placeholder 5">
            <a:extLst>
              <a:ext uri="{FF2B5EF4-FFF2-40B4-BE49-F238E27FC236}">
                <a16:creationId xmlns:a16="http://schemas.microsoft.com/office/drawing/2014/main" id="{017B0A36-5A4C-45D0-B7A5-DD2E8EB65CBC}"/>
              </a:ext>
            </a:extLst>
          </p:cNvPr>
          <p:cNvSpPr txBox="1">
            <a:spLocks/>
          </p:cNvSpPr>
          <p:nvPr userDrawn="1"/>
        </p:nvSpPr>
        <p:spPr>
          <a:xfrm>
            <a:off x="9015381" y="6245206"/>
            <a:ext cx="2743200" cy="365125"/>
          </a:xfrm>
          <a:prstGeom prst="rect">
            <a:avLst/>
          </a:prstGeom>
        </p:spPr>
        <p:txBody>
          <a:bodyPr anchor="ctr" anchorCtr="0"/>
          <a:lstStyle>
            <a:defPPr>
              <a:defRPr lang="en-HU"/>
            </a:defPPr>
            <a:lvl1pPr marL="0" algn="r" defTabSz="914400" rtl="0" eaLnBrk="1" latinLnBrk="0" hangingPunct="1">
              <a:defRPr sz="2000" kern="1200" baseline="0">
                <a:solidFill>
                  <a:srgbClr val="6389B4"/>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2B2BC6-42CA-9D44-91E1-D322BA34BDFF}" type="slidenum">
              <a:rPr lang="en-HU" sz="1600" smtClean="0"/>
              <a:pPr algn="r"/>
              <a:t>‹#›</a:t>
            </a:fld>
            <a:endParaRPr lang="en-HU" sz="1600" dirty="0"/>
          </a:p>
        </p:txBody>
      </p:sp>
      <p:pic>
        <p:nvPicPr>
          <p:cNvPr id="6" name="Kép 1">
            <a:extLst>
              <a:ext uri="{FF2B5EF4-FFF2-40B4-BE49-F238E27FC236}">
                <a16:creationId xmlns:a16="http://schemas.microsoft.com/office/drawing/2014/main" id="{A0C588E5-1357-4B63-98E9-1844E40F5A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9085" y="6222451"/>
            <a:ext cx="1348285" cy="263577"/>
          </a:xfrm>
          <a:prstGeom prst="rect">
            <a:avLst/>
          </a:prstGeom>
        </p:spPr>
      </p:pic>
      <p:sp>
        <p:nvSpPr>
          <p:cNvPr id="7" name="Title 1">
            <a:extLst>
              <a:ext uri="{FF2B5EF4-FFF2-40B4-BE49-F238E27FC236}">
                <a16:creationId xmlns:a16="http://schemas.microsoft.com/office/drawing/2014/main" id="{9D2C3554-50F6-4773-B516-3A1754FF9756}"/>
              </a:ext>
            </a:extLst>
          </p:cNvPr>
          <p:cNvSpPr>
            <a:spLocks noGrp="1"/>
          </p:cNvSpPr>
          <p:nvPr>
            <p:ph type="ctrTitle" hasCustomPrompt="1"/>
          </p:nvPr>
        </p:nvSpPr>
        <p:spPr>
          <a:xfrm>
            <a:off x="589085" y="247669"/>
            <a:ext cx="9152551" cy="698839"/>
          </a:xfrm>
        </p:spPr>
        <p:txBody>
          <a:bodyPr anchor="b">
            <a:normAutofit/>
          </a:bodyPr>
          <a:lstStyle>
            <a:lvl1pPr algn="l">
              <a:lnSpc>
                <a:spcPct val="100000"/>
              </a:lnSpc>
              <a:defRPr sz="2800" b="1" baseline="0">
                <a:solidFill>
                  <a:srgbClr val="213768"/>
                </a:solidFill>
                <a:latin typeface="+mj-lt"/>
              </a:defRPr>
            </a:lvl1pPr>
          </a:lstStyle>
          <a:p>
            <a:r>
              <a:rPr lang="en-GB" dirty="0"/>
              <a:t>Click to edit </a:t>
            </a:r>
            <a:endParaRPr lang="en-HU" dirty="0"/>
          </a:p>
        </p:txBody>
      </p:sp>
      <p:sp>
        <p:nvSpPr>
          <p:cNvPr id="9" name="Szöveg helye 2">
            <a:extLst>
              <a:ext uri="{FF2B5EF4-FFF2-40B4-BE49-F238E27FC236}">
                <a16:creationId xmlns:a16="http://schemas.microsoft.com/office/drawing/2014/main" id="{A4FB7E66-74DF-4A1C-AF2E-D79635E171C5}"/>
              </a:ext>
            </a:extLst>
          </p:cNvPr>
          <p:cNvSpPr>
            <a:spLocks noGrp="1"/>
          </p:cNvSpPr>
          <p:nvPr>
            <p:ph type="body" sz="quarter" idx="10" hasCustomPrompt="1"/>
          </p:nvPr>
        </p:nvSpPr>
        <p:spPr>
          <a:xfrm>
            <a:off x="589086" y="1597780"/>
            <a:ext cx="10961684" cy="413591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Mintaszöveg szerkesztése</a:t>
            </a:r>
          </a:p>
        </p:txBody>
      </p:sp>
    </p:spTree>
    <p:extLst>
      <p:ext uri="{BB962C8B-B14F-4D97-AF65-F5344CB8AC3E}">
        <p14:creationId xmlns:p14="http://schemas.microsoft.com/office/powerpoint/2010/main" val="1227646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16" name="Kép 15">
            <a:extLst>
              <a:ext uri="{FF2B5EF4-FFF2-40B4-BE49-F238E27FC236}">
                <a16:creationId xmlns:a16="http://schemas.microsoft.com/office/drawing/2014/main" id="{E8B915EA-84F4-4881-9E0D-469428000D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5861" r="-15861"/>
          <a:stretch/>
        </p:blipFill>
        <p:spPr>
          <a:xfrm>
            <a:off x="0" y="0"/>
            <a:ext cx="7797800" cy="6858000"/>
          </a:xfrm>
          <a:prstGeom prst="rect">
            <a:avLst/>
          </a:prstGeom>
        </p:spPr>
      </p:pic>
      <p:sp>
        <p:nvSpPr>
          <p:cNvPr id="20" name="Text Placeholder 8">
            <a:extLst>
              <a:ext uri="{FF2B5EF4-FFF2-40B4-BE49-F238E27FC236}">
                <a16:creationId xmlns:a16="http://schemas.microsoft.com/office/drawing/2014/main" id="{9E1FA745-B5D6-449E-B8A2-4C44D6A79339}"/>
              </a:ext>
            </a:extLst>
          </p:cNvPr>
          <p:cNvSpPr>
            <a:spLocks noGrp="1"/>
          </p:cNvSpPr>
          <p:nvPr>
            <p:ph type="body" sz="quarter" idx="18" hasCustomPrompt="1"/>
          </p:nvPr>
        </p:nvSpPr>
        <p:spPr>
          <a:xfrm>
            <a:off x="6810318" y="1767232"/>
            <a:ext cx="1176406" cy="457200"/>
          </a:xfrm>
        </p:spPr>
        <p:txBody>
          <a:bodyPr lIns="0" tIns="0" rIns="0" bIns="0">
            <a:normAutofit/>
          </a:bodyPr>
          <a:lstStyle>
            <a:lvl1pPr marL="0" indent="0">
              <a:buNone/>
              <a:defRPr sz="3200" b="1">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10</a:t>
            </a:r>
            <a:r>
              <a:rPr lang="en-GB" dirty="0"/>
              <a:t>%</a:t>
            </a:r>
            <a:endParaRPr lang="en-HU" dirty="0"/>
          </a:p>
        </p:txBody>
      </p:sp>
      <p:sp>
        <p:nvSpPr>
          <p:cNvPr id="21" name="Text Placeholder 12">
            <a:extLst>
              <a:ext uri="{FF2B5EF4-FFF2-40B4-BE49-F238E27FC236}">
                <a16:creationId xmlns:a16="http://schemas.microsoft.com/office/drawing/2014/main" id="{704E5C6C-75B6-4EEA-A80B-946A5212FBBA}"/>
              </a:ext>
            </a:extLst>
          </p:cNvPr>
          <p:cNvSpPr>
            <a:spLocks noGrp="1"/>
          </p:cNvSpPr>
          <p:nvPr>
            <p:ph type="body" sz="quarter" idx="19" hasCustomPrompt="1"/>
          </p:nvPr>
        </p:nvSpPr>
        <p:spPr>
          <a:xfrm>
            <a:off x="7885782" y="1767233"/>
            <a:ext cx="3275942" cy="327988"/>
          </a:xfrm>
        </p:spPr>
        <p:txBody>
          <a:bodyPr lIns="0" tIns="0" rIns="0" bIns="0">
            <a:normAutofit/>
          </a:bodyPr>
          <a:lstStyle>
            <a:lvl1pPr marL="0" indent="0">
              <a:lnSpc>
                <a:spcPct val="100000"/>
              </a:lnSpc>
              <a:buNone/>
              <a:defRPr sz="1700" b="1" cap="none"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text</a:t>
            </a:r>
            <a:endParaRPr lang="en-HU" dirty="0"/>
          </a:p>
        </p:txBody>
      </p:sp>
      <p:sp>
        <p:nvSpPr>
          <p:cNvPr id="22" name="Text Placeholder 19">
            <a:extLst>
              <a:ext uri="{FF2B5EF4-FFF2-40B4-BE49-F238E27FC236}">
                <a16:creationId xmlns:a16="http://schemas.microsoft.com/office/drawing/2014/main" id="{FF738CA3-559A-4C72-BDF3-D50DC993210F}"/>
              </a:ext>
            </a:extLst>
          </p:cNvPr>
          <p:cNvSpPr>
            <a:spLocks noGrp="1"/>
          </p:cNvSpPr>
          <p:nvPr>
            <p:ph type="body" sz="quarter" idx="20"/>
          </p:nvPr>
        </p:nvSpPr>
        <p:spPr>
          <a:xfrm>
            <a:off x="7885782" y="2095221"/>
            <a:ext cx="3275942" cy="876300"/>
          </a:xfrm>
        </p:spPr>
        <p:txBody>
          <a:bodyPr lIns="0" tIns="0" rIns="0" bIns="0">
            <a:noAutofit/>
          </a:bodyPr>
          <a:lstStyle>
            <a:lvl1pPr marL="0" indent="0">
              <a:lnSpc>
                <a:spcPct val="140000"/>
              </a:lnSpc>
              <a:buNone/>
              <a:defRPr sz="1200">
                <a:solidFill>
                  <a:schemeClr val="tx1">
                    <a:lumMod val="75000"/>
                  </a:schemeClr>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GB" dirty="0"/>
              <a:t>Click to edit Master text styles</a:t>
            </a:r>
          </a:p>
        </p:txBody>
      </p:sp>
      <p:sp>
        <p:nvSpPr>
          <p:cNvPr id="23" name="Text Placeholder 8">
            <a:extLst>
              <a:ext uri="{FF2B5EF4-FFF2-40B4-BE49-F238E27FC236}">
                <a16:creationId xmlns:a16="http://schemas.microsoft.com/office/drawing/2014/main" id="{DD8535C5-3848-4CEA-A088-40D9EB812B37}"/>
              </a:ext>
            </a:extLst>
          </p:cNvPr>
          <p:cNvSpPr>
            <a:spLocks noGrp="1"/>
          </p:cNvSpPr>
          <p:nvPr>
            <p:ph type="body" sz="quarter" idx="21" hasCustomPrompt="1"/>
          </p:nvPr>
        </p:nvSpPr>
        <p:spPr>
          <a:xfrm>
            <a:off x="6810318" y="3278532"/>
            <a:ext cx="1176406" cy="457200"/>
          </a:xfrm>
        </p:spPr>
        <p:txBody>
          <a:bodyPr lIns="0" tIns="0" rIns="0" bIns="0">
            <a:normAutofit/>
          </a:bodyPr>
          <a:lstStyle>
            <a:lvl1pPr marL="0" indent="0">
              <a:buNone/>
              <a:defRPr sz="3200" b="1">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20</a:t>
            </a:r>
            <a:r>
              <a:rPr lang="en-GB" dirty="0"/>
              <a:t>%</a:t>
            </a:r>
            <a:endParaRPr lang="en-HU" dirty="0"/>
          </a:p>
        </p:txBody>
      </p:sp>
      <p:sp>
        <p:nvSpPr>
          <p:cNvPr id="24" name="Text Placeholder 12">
            <a:extLst>
              <a:ext uri="{FF2B5EF4-FFF2-40B4-BE49-F238E27FC236}">
                <a16:creationId xmlns:a16="http://schemas.microsoft.com/office/drawing/2014/main" id="{F09FC9C5-69AD-48CC-BDB4-2E349345D5CD}"/>
              </a:ext>
            </a:extLst>
          </p:cNvPr>
          <p:cNvSpPr>
            <a:spLocks noGrp="1"/>
          </p:cNvSpPr>
          <p:nvPr>
            <p:ph type="body" sz="quarter" idx="22" hasCustomPrompt="1"/>
          </p:nvPr>
        </p:nvSpPr>
        <p:spPr>
          <a:xfrm>
            <a:off x="7885782" y="3278533"/>
            <a:ext cx="3275942" cy="327988"/>
          </a:xfrm>
        </p:spPr>
        <p:txBody>
          <a:bodyPr lIns="0" tIns="0" rIns="0" bIns="0">
            <a:normAutofit/>
          </a:bodyPr>
          <a:lstStyle>
            <a:lvl1pPr marL="0" indent="0">
              <a:lnSpc>
                <a:spcPct val="100000"/>
              </a:lnSpc>
              <a:buNone/>
              <a:defRPr sz="1700" b="1" cap="none"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text</a:t>
            </a:r>
            <a:endParaRPr lang="en-HU" dirty="0"/>
          </a:p>
        </p:txBody>
      </p:sp>
      <p:sp>
        <p:nvSpPr>
          <p:cNvPr id="25" name="Text Placeholder 19">
            <a:extLst>
              <a:ext uri="{FF2B5EF4-FFF2-40B4-BE49-F238E27FC236}">
                <a16:creationId xmlns:a16="http://schemas.microsoft.com/office/drawing/2014/main" id="{33FA68BF-DD8B-480E-A07F-B7ACD7378720}"/>
              </a:ext>
            </a:extLst>
          </p:cNvPr>
          <p:cNvSpPr>
            <a:spLocks noGrp="1"/>
          </p:cNvSpPr>
          <p:nvPr>
            <p:ph type="body" sz="quarter" idx="23"/>
          </p:nvPr>
        </p:nvSpPr>
        <p:spPr>
          <a:xfrm>
            <a:off x="7885782" y="3606521"/>
            <a:ext cx="3275942" cy="876300"/>
          </a:xfrm>
        </p:spPr>
        <p:txBody>
          <a:bodyPr lIns="0" tIns="0" rIns="0" bIns="0">
            <a:noAutofit/>
          </a:bodyPr>
          <a:lstStyle>
            <a:lvl1pPr marL="0" indent="0">
              <a:lnSpc>
                <a:spcPct val="140000"/>
              </a:lnSpc>
              <a:buNone/>
              <a:defRPr sz="1200">
                <a:solidFill>
                  <a:schemeClr val="tx1">
                    <a:lumMod val="75000"/>
                  </a:schemeClr>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GB" dirty="0"/>
              <a:t>Click to edit Master text styles</a:t>
            </a:r>
          </a:p>
        </p:txBody>
      </p:sp>
      <p:sp>
        <p:nvSpPr>
          <p:cNvPr id="26" name="Text Placeholder 8">
            <a:extLst>
              <a:ext uri="{FF2B5EF4-FFF2-40B4-BE49-F238E27FC236}">
                <a16:creationId xmlns:a16="http://schemas.microsoft.com/office/drawing/2014/main" id="{20477252-770E-41AB-94E7-02403ECD6339}"/>
              </a:ext>
            </a:extLst>
          </p:cNvPr>
          <p:cNvSpPr>
            <a:spLocks noGrp="1"/>
          </p:cNvSpPr>
          <p:nvPr>
            <p:ph type="body" sz="quarter" idx="24" hasCustomPrompt="1"/>
          </p:nvPr>
        </p:nvSpPr>
        <p:spPr>
          <a:xfrm>
            <a:off x="6810318" y="4751732"/>
            <a:ext cx="1176406" cy="457200"/>
          </a:xfrm>
        </p:spPr>
        <p:txBody>
          <a:bodyPr lIns="0" tIns="0" rIns="0" bIns="0">
            <a:normAutofit/>
          </a:bodyPr>
          <a:lstStyle>
            <a:lvl1pPr marL="0" indent="0">
              <a:buNone/>
              <a:defRPr sz="3200" b="1">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30</a:t>
            </a:r>
            <a:r>
              <a:rPr lang="en-GB" dirty="0"/>
              <a:t>%</a:t>
            </a:r>
            <a:endParaRPr lang="en-HU" dirty="0"/>
          </a:p>
        </p:txBody>
      </p:sp>
      <p:sp>
        <p:nvSpPr>
          <p:cNvPr id="27" name="Text Placeholder 12">
            <a:extLst>
              <a:ext uri="{FF2B5EF4-FFF2-40B4-BE49-F238E27FC236}">
                <a16:creationId xmlns:a16="http://schemas.microsoft.com/office/drawing/2014/main" id="{A8ABC735-0A2A-4ED6-9CD5-36E6843EDF6A}"/>
              </a:ext>
            </a:extLst>
          </p:cNvPr>
          <p:cNvSpPr>
            <a:spLocks noGrp="1"/>
          </p:cNvSpPr>
          <p:nvPr>
            <p:ph type="body" sz="quarter" idx="25" hasCustomPrompt="1"/>
          </p:nvPr>
        </p:nvSpPr>
        <p:spPr>
          <a:xfrm>
            <a:off x="7885782" y="4751733"/>
            <a:ext cx="3275942" cy="327988"/>
          </a:xfrm>
        </p:spPr>
        <p:txBody>
          <a:bodyPr lIns="0" tIns="0" rIns="0" bIns="0">
            <a:normAutofit/>
          </a:bodyPr>
          <a:lstStyle>
            <a:lvl1pPr marL="0" indent="0">
              <a:lnSpc>
                <a:spcPct val="100000"/>
              </a:lnSpc>
              <a:buNone/>
              <a:defRPr sz="1700" b="1" cap="none"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text</a:t>
            </a:r>
            <a:endParaRPr lang="en-HU" dirty="0"/>
          </a:p>
        </p:txBody>
      </p:sp>
      <p:sp>
        <p:nvSpPr>
          <p:cNvPr id="28" name="Text Placeholder 19">
            <a:extLst>
              <a:ext uri="{FF2B5EF4-FFF2-40B4-BE49-F238E27FC236}">
                <a16:creationId xmlns:a16="http://schemas.microsoft.com/office/drawing/2014/main" id="{2A2C06DE-22E0-4373-850D-774B1DFA4FF8}"/>
              </a:ext>
            </a:extLst>
          </p:cNvPr>
          <p:cNvSpPr>
            <a:spLocks noGrp="1"/>
          </p:cNvSpPr>
          <p:nvPr>
            <p:ph type="body" sz="quarter" idx="26"/>
          </p:nvPr>
        </p:nvSpPr>
        <p:spPr>
          <a:xfrm>
            <a:off x="7885782" y="5079721"/>
            <a:ext cx="3275942" cy="876300"/>
          </a:xfrm>
        </p:spPr>
        <p:txBody>
          <a:bodyPr lIns="0" tIns="0" rIns="0" bIns="0">
            <a:noAutofit/>
          </a:bodyPr>
          <a:lstStyle>
            <a:lvl1pPr marL="0" indent="0">
              <a:lnSpc>
                <a:spcPct val="140000"/>
              </a:lnSpc>
              <a:buNone/>
              <a:defRPr sz="1200">
                <a:solidFill>
                  <a:schemeClr val="tx1">
                    <a:lumMod val="75000"/>
                  </a:schemeClr>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GB" dirty="0"/>
              <a:t>Click to edit Master text styles</a:t>
            </a:r>
          </a:p>
        </p:txBody>
      </p:sp>
      <p:pic>
        <p:nvPicPr>
          <p:cNvPr id="29" name="Kép 28">
            <a:extLst>
              <a:ext uri="{FF2B5EF4-FFF2-40B4-BE49-F238E27FC236}">
                <a16:creationId xmlns:a16="http://schemas.microsoft.com/office/drawing/2014/main" id="{A0553865-3B4B-4B00-811A-19612C9587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68074" y="6195626"/>
            <a:ext cx="1454179" cy="290836"/>
          </a:xfrm>
          <a:prstGeom prst="rect">
            <a:avLst/>
          </a:prstGeom>
        </p:spPr>
      </p:pic>
      <p:sp>
        <p:nvSpPr>
          <p:cNvPr id="32" name="Title 1">
            <a:extLst>
              <a:ext uri="{FF2B5EF4-FFF2-40B4-BE49-F238E27FC236}">
                <a16:creationId xmlns:a16="http://schemas.microsoft.com/office/drawing/2014/main" id="{D9E77828-7778-4010-8AB7-504282B36B5A}"/>
              </a:ext>
            </a:extLst>
          </p:cNvPr>
          <p:cNvSpPr>
            <a:spLocks noGrp="1"/>
          </p:cNvSpPr>
          <p:nvPr>
            <p:ph type="ctrTitle" hasCustomPrompt="1"/>
          </p:nvPr>
        </p:nvSpPr>
        <p:spPr>
          <a:xfrm>
            <a:off x="543378" y="1225159"/>
            <a:ext cx="5734720" cy="2281380"/>
          </a:xfrm>
        </p:spPr>
        <p:txBody>
          <a:bodyPr anchor="b">
            <a:normAutofit/>
          </a:bodyPr>
          <a:lstStyle>
            <a:lvl1pPr algn="l">
              <a:lnSpc>
                <a:spcPct val="100000"/>
              </a:lnSpc>
              <a:defRPr sz="4000" b="1" baseline="0">
                <a:solidFill>
                  <a:schemeClr val="bg1"/>
                </a:solidFill>
                <a:latin typeface="+mj-lt"/>
              </a:defRPr>
            </a:lvl1pPr>
          </a:lstStyle>
          <a:p>
            <a:r>
              <a:rPr lang="en-GB" dirty="0"/>
              <a:t>Click to edit </a:t>
            </a:r>
            <a:br>
              <a:rPr lang="en-GB" dirty="0"/>
            </a:br>
            <a:r>
              <a:rPr lang="en-GB" dirty="0">
                <a:effectLst/>
              </a:rPr>
              <a:t>Title Slide</a:t>
            </a:r>
            <a:endParaRPr lang="en-HU" dirty="0"/>
          </a:p>
        </p:txBody>
      </p:sp>
      <p:sp>
        <p:nvSpPr>
          <p:cNvPr id="33" name="Subtitle 2">
            <a:extLst>
              <a:ext uri="{FF2B5EF4-FFF2-40B4-BE49-F238E27FC236}">
                <a16:creationId xmlns:a16="http://schemas.microsoft.com/office/drawing/2014/main" id="{B89D4CCB-FBD7-4D42-B95D-579C914AA67D}"/>
              </a:ext>
            </a:extLst>
          </p:cNvPr>
          <p:cNvSpPr>
            <a:spLocks noGrp="1"/>
          </p:cNvSpPr>
          <p:nvPr>
            <p:ph type="subTitle" idx="1" hasCustomPrompt="1"/>
          </p:nvPr>
        </p:nvSpPr>
        <p:spPr>
          <a:xfrm>
            <a:off x="537194" y="3815464"/>
            <a:ext cx="5740904" cy="18288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sp>
        <p:nvSpPr>
          <p:cNvPr id="34" name="Slide Number Placeholder 5">
            <a:extLst>
              <a:ext uri="{FF2B5EF4-FFF2-40B4-BE49-F238E27FC236}">
                <a16:creationId xmlns:a16="http://schemas.microsoft.com/office/drawing/2014/main" id="{03B7C13A-498B-4383-8509-6218A1EB0E47}"/>
              </a:ext>
            </a:extLst>
          </p:cNvPr>
          <p:cNvSpPr txBox="1">
            <a:spLocks/>
          </p:cNvSpPr>
          <p:nvPr userDrawn="1"/>
        </p:nvSpPr>
        <p:spPr>
          <a:xfrm>
            <a:off x="9015381" y="6245206"/>
            <a:ext cx="2743200" cy="365125"/>
          </a:xfrm>
          <a:prstGeom prst="rect">
            <a:avLst/>
          </a:prstGeom>
        </p:spPr>
        <p:txBody>
          <a:bodyPr anchor="ctr" anchorCtr="0"/>
          <a:lstStyle>
            <a:defPPr>
              <a:defRPr lang="en-HU"/>
            </a:defPPr>
            <a:lvl1pPr marL="0" algn="r" defTabSz="914400" rtl="0" eaLnBrk="1" latinLnBrk="0" hangingPunct="1">
              <a:defRPr sz="2000" kern="1200" baseline="0">
                <a:solidFill>
                  <a:srgbClr val="6389B4"/>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2B2BC6-42CA-9D44-91E1-D322BA34BDFF}" type="slidenum">
              <a:rPr lang="en-HU" sz="1600" smtClean="0"/>
              <a:pPr algn="r"/>
              <a:t>‹#›</a:t>
            </a:fld>
            <a:endParaRPr lang="en-HU" sz="1600" dirty="0"/>
          </a:p>
        </p:txBody>
      </p:sp>
    </p:spTree>
    <p:extLst>
      <p:ext uri="{BB962C8B-B14F-4D97-AF65-F5344CB8AC3E}">
        <p14:creationId xmlns:p14="http://schemas.microsoft.com/office/powerpoint/2010/main" val="26163830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lválasztó">
    <p:spTree>
      <p:nvGrpSpPr>
        <p:cNvPr id="1" name=""/>
        <p:cNvGrpSpPr/>
        <p:nvPr/>
      </p:nvGrpSpPr>
      <p:grpSpPr>
        <a:xfrm>
          <a:off x="0" y="0"/>
          <a:ext cx="0" cy="0"/>
          <a:chOff x="0" y="0"/>
          <a:chExt cx="0" cy="0"/>
        </a:xfrm>
      </p:grpSpPr>
      <p:sp>
        <p:nvSpPr>
          <p:cNvPr id="12" name="object 5">
            <a:extLst>
              <a:ext uri="{FF2B5EF4-FFF2-40B4-BE49-F238E27FC236}">
                <a16:creationId xmlns:a16="http://schemas.microsoft.com/office/drawing/2014/main" id="{F637153F-E31D-44C5-9D22-144CDE77D4CB}"/>
              </a:ext>
            </a:extLst>
          </p:cNvPr>
          <p:cNvSpPr/>
          <p:nvPr userDrawn="1"/>
        </p:nvSpPr>
        <p:spPr>
          <a:xfrm>
            <a:off x="159072" y="0"/>
            <a:ext cx="2389575" cy="1468729"/>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nvGrpSpPr>
          <p:cNvPr id="5" name="Csoportba foglalás 4">
            <a:extLst>
              <a:ext uri="{FF2B5EF4-FFF2-40B4-BE49-F238E27FC236}">
                <a16:creationId xmlns:a16="http://schemas.microsoft.com/office/drawing/2014/main" id="{58394058-E797-4FD2-BC32-6F32BD2B5FBA}"/>
              </a:ext>
            </a:extLst>
          </p:cNvPr>
          <p:cNvGrpSpPr/>
          <p:nvPr userDrawn="1"/>
        </p:nvGrpSpPr>
        <p:grpSpPr>
          <a:xfrm>
            <a:off x="832513" y="1447440"/>
            <a:ext cx="11359488" cy="5410560"/>
            <a:chOff x="234409" y="1844251"/>
            <a:chExt cx="19871278" cy="9464752"/>
          </a:xfrm>
        </p:grpSpPr>
        <p:sp>
          <p:nvSpPr>
            <p:cNvPr id="15" name="object 2">
              <a:extLst>
                <a:ext uri="{FF2B5EF4-FFF2-40B4-BE49-F238E27FC236}">
                  <a16:creationId xmlns:a16="http://schemas.microsoft.com/office/drawing/2014/main" id="{6BEC3886-0246-4897-BBCD-08CEB8F5DEE4}"/>
                </a:ext>
              </a:extLst>
            </p:cNvPr>
            <p:cNvSpPr/>
            <p:nvPr userDrawn="1"/>
          </p:nvSpPr>
          <p:spPr>
            <a:xfrm>
              <a:off x="2907422" y="1844251"/>
              <a:ext cx="17198265" cy="946475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3">
              <a:extLst>
                <a:ext uri="{FF2B5EF4-FFF2-40B4-BE49-F238E27FC236}">
                  <a16:creationId xmlns:a16="http://schemas.microsoft.com/office/drawing/2014/main" id="{C73BC4D2-8B81-4307-941F-EC87BB20AB34}"/>
                </a:ext>
              </a:extLst>
            </p:cNvPr>
            <p:cNvSpPr/>
            <p:nvPr userDrawn="1"/>
          </p:nvSpPr>
          <p:spPr>
            <a:xfrm>
              <a:off x="234409" y="4129325"/>
              <a:ext cx="19871278" cy="7179678"/>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2" name="Title 1">
            <a:extLst>
              <a:ext uri="{FF2B5EF4-FFF2-40B4-BE49-F238E27FC236}">
                <a16:creationId xmlns:a16="http://schemas.microsoft.com/office/drawing/2014/main" id="{22980FA4-D676-E9D8-4B61-B7A67D3116FC}"/>
              </a:ext>
            </a:extLst>
          </p:cNvPr>
          <p:cNvSpPr>
            <a:spLocks noGrp="1"/>
          </p:cNvSpPr>
          <p:nvPr>
            <p:ph type="ctrTitle" hasCustomPrompt="1"/>
          </p:nvPr>
        </p:nvSpPr>
        <p:spPr>
          <a:xfrm>
            <a:off x="543378" y="1225159"/>
            <a:ext cx="5734720" cy="2281380"/>
          </a:xfrm>
        </p:spPr>
        <p:txBody>
          <a:bodyPr anchor="b">
            <a:normAutofit/>
          </a:bodyPr>
          <a:lstStyle>
            <a:lvl1pPr algn="l">
              <a:lnSpc>
                <a:spcPct val="100000"/>
              </a:lnSpc>
              <a:defRPr sz="4000" b="1" baseline="0">
                <a:solidFill>
                  <a:srgbClr val="213768"/>
                </a:solidFill>
                <a:latin typeface="+mj-lt"/>
              </a:defRPr>
            </a:lvl1pPr>
          </a:lstStyle>
          <a:p>
            <a:r>
              <a:rPr lang="en-GB" dirty="0"/>
              <a:t>Click to edit </a:t>
            </a:r>
            <a:br>
              <a:rPr lang="en-GB" dirty="0"/>
            </a:br>
            <a:r>
              <a:rPr lang="en-GB" dirty="0">
                <a:effectLst/>
              </a:rPr>
              <a:t>Title Slide</a:t>
            </a:r>
            <a:endParaRPr lang="en-HU" dirty="0"/>
          </a:p>
        </p:txBody>
      </p:sp>
      <p:sp>
        <p:nvSpPr>
          <p:cNvPr id="3" name="Subtitle 2">
            <a:extLst>
              <a:ext uri="{FF2B5EF4-FFF2-40B4-BE49-F238E27FC236}">
                <a16:creationId xmlns:a16="http://schemas.microsoft.com/office/drawing/2014/main" id="{DD9DAAB4-06AE-B307-2AED-062914C1EF14}"/>
              </a:ext>
            </a:extLst>
          </p:cNvPr>
          <p:cNvSpPr>
            <a:spLocks noGrp="1"/>
          </p:cNvSpPr>
          <p:nvPr>
            <p:ph type="subTitle" idx="1" hasCustomPrompt="1"/>
          </p:nvPr>
        </p:nvSpPr>
        <p:spPr>
          <a:xfrm>
            <a:off x="537194" y="3815464"/>
            <a:ext cx="5740904" cy="18288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spTree>
    <p:extLst>
      <p:ext uri="{BB962C8B-B14F-4D97-AF65-F5344CB8AC3E}">
        <p14:creationId xmlns:p14="http://schemas.microsoft.com/office/powerpoint/2010/main" val="15717732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Elválasztó">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60BA987-F5FB-4869-9925-2BAD1F5C815B}"/>
              </a:ext>
            </a:extLst>
          </p:cNvPr>
          <p:cNvSpPr>
            <a:spLocks noGrp="1"/>
          </p:cNvSpPr>
          <p:nvPr>
            <p:ph type="ctrTitle" hasCustomPrompt="1"/>
          </p:nvPr>
        </p:nvSpPr>
        <p:spPr>
          <a:xfrm>
            <a:off x="543378" y="1225159"/>
            <a:ext cx="5734720" cy="2281380"/>
          </a:xfrm>
        </p:spPr>
        <p:txBody>
          <a:bodyPr anchor="b">
            <a:normAutofit/>
          </a:bodyPr>
          <a:lstStyle>
            <a:lvl1pPr algn="l">
              <a:lnSpc>
                <a:spcPct val="100000"/>
              </a:lnSpc>
              <a:defRPr sz="4000" b="1" baseline="0">
                <a:solidFill>
                  <a:srgbClr val="213768"/>
                </a:solidFill>
                <a:latin typeface="+mj-lt"/>
              </a:defRPr>
            </a:lvl1pPr>
          </a:lstStyle>
          <a:p>
            <a:r>
              <a:rPr lang="en-GB" dirty="0"/>
              <a:t>Click to edit </a:t>
            </a:r>
            <a:br>
              <a:rPr lang="en-GB" dirty="0"/>
            </a:br>
            <a:r>
              <a:rPr lang="en-GB" dirty="0">
                <a:effectLst/>
              </a:rPr>
              <a:t>Title Slide</a:t>
            </a:r>
            <a:endParaRPr lang="en-HU" dirty="0"/>
          </a:p>
        </p:txBody>
      </p:sp>
      <p:sp>
        <p:nvSpPr>
          <p:cNvPr id="14" name="Subtitle 2">
            <a:extLst>
              <a:ext uri="{FF2B5EF4-FFF2-40B4-BE49-F238E27FC236}">
                <a16:creationId xmlns:a16="http://schemas.microsoft.com/office/drawing/2014/main" id="{0381B098-FADA-4C0B-BF58-79418DAF0F17}"/>
              </a:ext>
            </a:extLst>
          </p:cNvPr>
          <p:cNvSpPr>
            <a:spLocks noGrp="1"/>
          </p:cNvSpPr>
          <p:nvPr>
            <p:ph type="subTitle" idx="1" hasCustomPrompt="1"/>
          </p:nvPr>
        </p:nvSpPr>
        <p:spPr>
          <a:xfrm>
            <a:off x="537194" y="3815464"/>
            <a:ext cx="5740904" cy="18288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grpSp>
        <p:nvGrpSpPr>
          <p:cNvPr id="8" name="Csoportba foglalás 7">
            <a:extLst>
              <a:ext uri="{FF2B5EF4-FFF2-40B4-BE49-F238E27FC236}">
                <a16:creationId xmlns:a16="http://schemas.microsoft.com/office/drawing/2014/main" id="{7EAD06AE-72AB-470B-A349-D5363C870775}"/>
              </a:ext>
            </a:extLst>
          </p:cNvPr>
          <p:cNvGrpSpPr/>
          <p:nvPr userDrawn="1"/>
        </p:nvGrpSpPr>
        <p:grpSpPr>
          <a:xfrm>
            <a:off x="8625646" y="5159335"/>
            <a:ext cx="3566354" cy="1698665"/>
            <a:chOff x="234409" y="1844251"/>
            <a:chExt cx="19871278" cy="9464752"/>
          </a:xfrm>
        </p:grpSpPr>
        <p:sp>
          <p:nvSpPr>
            <p:cNvPr id="9" name="object 2">
              <a:extLst>
                <a:ext uri="{FF2B5EF4-FFF2-40B4-BE49-F238E27FC236}">
                  <a16:creationId xmlns:a16="http://schemas.microsoft.com/office/drawing/2014/main" id="{BC1C40AB-6F12-41D4-83F1-AB74923B1235}"/>
                </a:ext>
              </a:extLst>
            </p:cNvPr>
            <p:cNvSpPr/>
            <p:nvPr userDrawn="1"/>
          </p:nvSpPr>
          <p:spPr>
            <a:xfrm>
              <a:off x="2907422" y="1844251"/>
              <a:ext cx="17198265" cy="9464752"/>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object 3">
              <a:extLst>
                <a:ext uri="{FF2B5EF4-FFF2-40B4-BE49-F238E27FC236}">
                  <a16:creationId xmlns:a16="http://schemas.microsoft.com/office/drawing/2014/main" id="{47D35245-8F34-4039-9685-CF2E2F7DF94C}"/>
                </a:ext>
              </a:extLst>
            </p:cNvPr>
            <p:cNvSpPr/>
            <p:nvPr userDrawn="1"/>
          </p:nvSpPr>
          <p:spPr>
            <a:xfrm>
              <a:off x="234409" y="4129325"/>
              <a:ext cx="19871278" cy="717967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11" name="object 3">
            <a:extLst>
              <a:ext uri="{FF2B5EF4-FFF2-40B4-BE49-F238E27FC236}">
                <a16:creationId xmlns:a16="http://schemas.microsoft.com/office/drawing/2014/main" id="{3BCD2F61-047C-4AFE-B5A1-35D6A7C4E3FD}"/>
              </a:ext>
            </a:extLst>
          </p:cNvPr>
          <p:cNvSpPr/>
          <p:nvPr userDrawn="1"/>
        </p:nvSpPr>
        <p:spPr>
          <a:xfrm>
            <a:off x="9424696" y="-240"/>
            <a:ext cx="2767304" cy="854291"/>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662">
              <a:solidFill>
                <a:schemeClr val="accent3"/>
              </a:solidFill>
            </a:endParaRPr>
          </a:p>
        </p:txBody>
      </p:sp>
      <p:sp>
        <p:nvSpPr>
          <p:cNvPr id="17" name="object 5">
            <a:extLst>
              <a:ext uri="{FF2B5EF4-FFF2-40B4-BE49-F238E27FC236}">
                <a16:creationId xmlns:a16="http://schemas.microsoft.com/office/drawing/2014/main" id="{F5BCF296-83DD-40A2-BC95-D1B858662415}"/>
              </a:ext>
            </a:extLst>
          </p:cNvPr>
          <p:cNvSpPr/>
          <p:nvPr userDrawn="1"/>
        </p:nvSpPr>
        <p:spPr>
          <a:xfrm>
            <a:off x="445066" y="5925554"/>
            <a:ext cx="1634173" cy="1004428"/>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950259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3_Title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62CAA70-7CF8-45E4-9ECC-D820CAB56227}"/>
              </a:ext>
            </a:extLst>
          </p:cNvPr>
          <p:cNvSpPr>
            <a:spLocks noGrp="1"/>
          </p:cNvSpPr>
          <p:nvPr>
            <p:ph type="ctrTitle" hasCustomPrompt="1"/>
          </p:nvPr>
        </p:nvSpPr>
        <p:spPr>
          <a:xfrm>
            <a:off x="475250" y="-581640"/>
            <a:ext cx="9152551" cy="1652451"/>
          </a:xfrm>
        </p:spPr>
        <p:txBody>
          <a:bodyPr anchor="b">
            <a:normAutofit/>
          </a:bodyPr>
          <a:lstStyle>
            <a:lvl1pPr algn="l">
              <a:lnSpc>
                <a:spcPct val="100000"/>
              </a:lnSpc>
              <a:defRPr sz="2800" b="1" baseline="0">
                <a:solidFill>
                  <a:srgbClr val="213768"/>
                </a:solidFill>
                <a:latin typeface="+mj-lt"/>
              </a:defRPr>
            </a:lvl1pPr>
          </a:lstStyle>
          <a:p>
            <a:r>
              <a:rPr lang="en-GB" dirty="0"/>
              <a:t>Click to edit </a:t>
            </a:r>
            <a:endParaRPr lang="en-HU" dirty="0"/>
          </a:p>
        </p:txBody>
      </p:sp>
      <p:sp>
        <p:nvSpPr>
          <p:cNvPr id="14" name="Subtitle 2">
            <a:extLst>
              <a:ext uri="{FF2B5EF4-FFF2-40B4-BE49-F238E27FC236}">
                <a16:creationId xmlns:a16="http://schemas.microsoft.com/office/drawing/2014/main" id="{2BEE0147-CFE5-4566-8FBD-A43A17C6471A}"/>
              </a:ext>
            </a:extLst>
          </p:cNvPr>
          <p:cNvSpPr>
            <a:spLocks noGrp="1"/>
          </p:cNvSpPr>
          <p:nvPr>
            <p:ph type="subTitle" idx="1" hasCustomPrompt="1"/>
          </p:nvPr>
        </p:nvSpPr>
        <p:spPr>
          <a:xfrm>
            <a:off x="475250" y="1015726"/>
            <a:ext cx="9192637" cy="365125"/>
          </a:xfr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sp>
        <p:nvSpPr>
          <p:cNvPr id="3" name="Szöveg helye 2">
            <a:extLst>
              <a:ext uri="{FF2B5EF4-FFF2-40B4-BE49-F238E27FC236}">
                <a16:creationId xmlns:a16="http://schemas.microsoft.com/office/drawing/2014/main" id="{80F20F50-C9A3-4635-AE39-B1324996D2FE}"/>
              </a:ext>
            </a:extLst>
          </p:cNvPr>
          <p:cNvSpPr>
            <a:spLocks noGrp="1"/>
          </p:cNvSpPr>
          <p:nvPr>
            <p:ph type="body" sz="quarter" idx="10"/>
          </p:nvPr>
        </p:nvSpPr>
        <p:spPr>
          <a:xfrm>
            <a:off x="455034" y="1706362"/>
            <a:ext cx="5460752" cy="413591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Kép helye 3">
            <a:extLst>
              <a:ext uri="{FF2B5EF4-FFF2-40B4-BE49-F238E27FC236}">
                <a16:creationId xmlns:a16="http://schemas.microsoft.com/office/drawing/2014/main" id="{BB576442-5F4A-4E5A-9B1F-CE37FAE7EA9A}"/>
              </a:ext>
            </a:extLst>
          </p:cNvPr>
          <p:cNvSpPr>
            <a:spLocks noGrp="1"/>
          </p:cNvSpPr>
          <p:nvPr>
            <p:ph type="pic" sz="quarter" idx="11"/>
          </p:nvPr>
        </p:nvSpPr>
        <p:spPr>
          <a:xfrm>
            <a:off x="6096000" y="1706363"/>
            <a:ext cx="6096000" cy="3324225"/>
          </a:xfrm>
        </p:spPr>
        <p:txBody>
          <a:bodyPr/>
          <a:lstStyle/>
          <a:p>
            <a:endParaRPr lang="hu-HU"/>
          </a:p>
        </p:txBody>
      </p:sp>
      <p:sp>
        <p:nvSpPr>
          <p:cNvPr id="15" name="Slide Number Placeholder 5">
            <a:extLst>
              <a:ext uri="{FF2B5EF4-FFF2-40B4-BE49-F238E27FC236}">
                <a16:creationId xmlns:a16="http://schemas.microsoft.com/office/drawing/2014/main" id="{9CE97D6D-37A0-4E0E-B837-2C1C1200103A}"/>
              </a:ext>
            </a:extLst>
          </p:cNvPr>
          <p:cNvSpPr txBox="1">
            <a:spLocks/>
          </p:cNvSpPr>
          <p:nvPr userDrawn="1"/>
        </p:nvSpPr>
        <p:spPr>
          <a:xfrm>
            <a:off x="9015381" y="6245206"/>
            <a:ext cx="2743200" cy="365125"/>
          </a:xfrm>
          <a:prstGeom prst="rect">
            <a:avLst/>
          </a:prstGeom>
        </p:spPr>
        <p:txBody>
          <a:bodyPr anchor="ctr" anchorCtr="0"/>
          <a:lstStyle>
            <a:defPPr>
              <a:defRPr lang="en-HU"/>
            </a:defPPr>
            <a:lvl1pPr marL="0" algn="r" defTabSz="914400" rtl="0" eaLnBrk="1" latinLnBrk="0" hangingPunct="1">
              <a:defRPr sz="2000" kern="1200" baseline="0">
                <a:solidFill>
                  <a:srgbClr val="6389B4"/>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2B2BC6-42CA-9D44-91E1-D322BA34BDFF}" type="slidenum">
              <a:rPr lang="en-HU" sz="1600" smtClean="0"/>
              <a:pPr algn="r"/>
              <a:t>‹#›</a:t>
            </a:fld>
            <a:endParaRPr lang="en-HU" sz="1600" dirty="0"/>
          </a:p>
        </p:txBody>
      </p:sp>
      <p:sp>
        <p:nvSpPr>
          <p:cNvPr id="7" name="Szabadkézi sokszög: alakzat 6">
            <a:extLst>
              <a:ext uri="{FF2B5EF4-FFF2-40B4-BE49-F238E27FC236}">
                <a16:creationId xmlns:a16="http://schemas.microsoft.com/office/drawing/2014/main" id="{0D6EEB99-BAC5-F507-AAEE-E65EE9DA27F0}"/>
              </a:ext>
            </a:extLst>
          </p:cNvPr>
          <p:cNvSpPr/>
          <p:nvPr userDrawn="1"/>
        </p:nvSpPr>
        <p:spPr>
          <a:xfrm>
            <a:off x="9459716" y="0"/>
            <a:ext cx="2732285" cy="851248"/>
          </a:xfrm>
          <a:custGeom>
            <a:avLst/>
            <a:gdLst>
              <a:gd name="connsiteX0" fmla="*/ 0 w 2732285"/>
              <a:gd name="connsiteY0" fmla="*/ 0 h 851248"/>
              <a:gd name="connsiteX1" fmla="*/ 287109 w 2732285"/>
              <a:gd name="connsiteY1" fmla="*/ 0 h 851248"/>
              <a:gd name="connsiteX2" fmla="*/ 466869 w 2732285"/>
              <a:gd name="connsiteY2" fmla="*/ 86645 h 851248"/>
              <a:gd name="connsiteX3" fmla="*/ 1410292 w 2732285"/>
              <a:gd name="connsiteY3" fmla="*/ 539096 h 851248"/>
              <a:gd name="connsiteX4" fmla="*/ 2677003 w 2732285"/>
              <a:gd name="connsiteY4" fmla="*/ 585142 h 851248"/>
              <a:gd name="connsiteX5" fmla="*/ 2732285 w 2732285"/>
              <a:gd name="connsiteY5" fmla="*/ 556811 h 851248"/>
              <a:gd name="connsiteX6" fmla="*/ 2732285 w 2732285"/>
              <a:gd name="connsiteY6" fmla="*/ 708076 h 851248"/>
              <a:gd name="connsiteX7" fmla="*/ 2717483 w 2732285"/>
              <a:gd name="connsiteY7" fmla="*/ 715551 h 851248"/>
              <a:gd name="connsiteX8" fmla="*/ 2252365 w 2732285"/>
              <a:gd name="connsiteY8" fmla="*/ 846239 h 851248"/>
              <a:gd name="connsiteX9" fmla="*/ 1728335 w 2732285"/>
              <a:gd name="connsiteY9" fmla="*/ 803143 h 851248"/>
              <a:gd name="connsiteX10" fmla="*/ 330912 w 2732285"/>
              <a:gd name="connsiteY10" fmla="*/ 164653 h 851248"/>
              <a:gd name="connsiteX11" fmla="*/ 0 w 2732285"/>
              <a:gd name="connsiteY11" fmla="*/ 0 h 85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285" h="851248">
                <a:moveTo>
                  <a:pt x="0" y="0"/>
                </a:moveTo>
                <a:lnTo>
                  <a:pt x="287109" y="0"/>
                </a:lnTo>
                <a:lnTo>
                  <a:pt x="466869" y="86645"/>
                </a:lnTo>
                <a:cubicBezTo>
                  <a:pt x="830935" y="261650"/>
                  <a:pt x="1174956" y="425412"/>
                  <a:pt x="1410292" y="539096"/>
                </a:cubicBezTo>
                <a:cubicBezTo>
                  <a:pt x="1948203" y="798947"/>
                  <a:pt x="2351518" y="735606"/>
                  <a:pt x="2677003" y="585142"/>
                </a:cubicBezTo>
                <a:lnTo>
                  <a:pt x="2732285" y="556811"/>
                </a:lnTo>
                <a:lnTo>
                  <a:pt x="2732285" y="708076"/>
                </a:lnTo>
                <a:lnTo>
                  <a:pt x="2717483" y="715551"/>
                </a:lnTo>
                <a:cubicBezTo>
                  <a:pt x="2570215" y="784717"/>
                  <a:pt x="2422685" y="831464"/>
                  <a:pt x="2252365" y="846239"/>
                </a:cubicBezTo>
                <a:cubicBezTo>
                  <a:pt x="2100970" y="859373"/>
                  <a:pt x="1931567" y="847244"/>
                  <a:pt x="1728335" y="803143"/>
                </a:cubicBezTo>
                <a:cubicBezTo>
                  <a:pt x="1547028" y="763989"/>
                  <a:pt x="967024" y="480731"/>
                  <a:pt x="330912" y="164653"/>
                </a:cubicBezTo>
                <a:lnTo>
                  <a:pt x="0" y="0"/>
                </a:lnTo>
                <a:close/>
              </a:path>
            </a:pathLst>
          </a:custGeom>
          <a:gradFill>
            <a:gsLst>
              <a:gs pos="0">
                <a:srgbClr val="6EC3BE"/>
              </a:gs>
              <a:gs pos="100000">
                <a:srgbClr val="20366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hu-HU" dirty="0"/>
              <a:t>i</a:t>
            </a:r>
          </a:p>
        </p:txBody>
      </p:sp>
      <p:sp>
        <p:nvSpPr>
          <p:cNvPr id="8" name="Szabadkézi sokszög: alakzat 7">
            <a:extLst>
              <a:ext uri="{FF2B5EF4-FFF2-40B4-BE49-F238E27FC236}">
                <a16:creationId xmlns:a16="http://schemas.microsoft.com/office/drawing/2014/main" id="{51AE9514-CADA-1951-938A-E145B9F7ACC0}"/>
              </a:ext>
            </a:extLst>
          </p:cNvPr>
          <p:cNvSpPr/>
          <p:nvPr userDrawn="1"/>
        </p:nvSpPr>
        <p:spPr>
          <a:xfrm>
            <a:off x="10321986" y="5904196"/>
            <a:ext cx="1870014" cy="953805"/>
          </a:xfrm>
          <a:custGeom>
            <a:avLst/>
            <a:gdLst>
              <a:gd name="connsiteX0" fmla="*/ 1527304 w 1870014"/>
              <a:gd name="connsiteY0" fmla="*/ 3 h 953805"/>
              <a:gd name="connsiteX1" fmla="*/ 1758281 w 1870014"/>
              <a:gd name="connsiteY1" fmla="*/ 19445 h 953805"/>
              <a:gd name="connsiteX2" fmla="*/ 1870014 w 1870014"/>
              <a:gd name="connsiteY2" fmla="*/ 40658 h 953805"/>
              <a:gd name="connsiteX3" fmla="*/ 1870014 w 1870014"/>
              <a:gd name="connsiteY3" fmla="*/ 176058 h 953805"/>
              <a:gd name="connsiteX4" fmla="*/ 1761019 w 1870014"/>
              <a:gd name="connsiteY4" fmla="*/ 154684 h 953805"/>
              <a:gd name="connsiteX5" fmla="*/ 616305 w 1870014"/>
              <a:gd name="connsiteY5" fmla="*/ 549744 h 953805"/>
              <a:gd name="connsiteX6" fmla="*/ 290929 w 1870014"/>
              <a:gd name="connsiteY6" fmla="*/ 860431 h 953805"/>
              <a:gd name="connsiteX7" fmla="*/ 192941 w 1870014"/>
              <a:gd name="connsiteY7" fmla="*/ 953805 h 953805"/>
              <a:gd name="connsiteX8" fmla="*/ 0 w 1870014"/>
              <a:gd name="connsiteY8" fmla="*/ 953805 h 953805"/>
              <a:gd name="connsiteX9" fmla="*/ 27459 w 1870014"/>
              <a:gd name="connsiteY9" fmla="*/ 926940 h 953805"/>
              <a:gd name="connsiteX10" fmla="*/ 826724 w 1870014"/>
              <a:gd name="connsiteY10" fmla="*/ 210449 h 953805"/>
              <a:gd name="connsiteX11" fmla="*/ 1292951 w 1870014"/>
              <a:gd name="connsiteY11" fmla="*/ 24148 h 953805"/>
              <a:gd name="connsiteX12" fmla="*/ 1527304 w 1870014"/>
              <a:gd name="connsiteY12" fmla="*/ 3 h 95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0014" h="953805">
                <a:moveTo>
                  <a:pt x="1527304" y="3"/>
                </a:moveTo>
                <a:cubicBezTo>
                  <a:pt x="1604122" y="-142"/>
                  <a:pt x="1680377" y="6978"/>
                  <a:pt x="1758281" y="19445"/>
                </a:cubicBezTo>
                <a:lnTo>
                  <a:pt x="1870014" y="40658"/>
                </a:lnTo>
                <a:lnTo>
                  <a:pt x="1870014" y="176058"/>
                </a:lnTo>
                <a:lnTo>
                  <a:pt x="1761019" y="154684"/>
                </a:lnTo>
                <a:cubicBezTo>
                  <a:pt x="1417391" y="101860"/>
                  <a:pt x="1029133" y="153469"/>
                  <a:pt x="616305" y="549744"/>
                </a:cubicBezTo>
                <a:cubicBezTo>
                  <a:pt x="525999" y="636429"/>
                  <a:pt x="414656" y="742555"/>
                  <a:pt x="290929" y="860431"/>
                </a:cubicBezTo>
                <a:lnTo>
                  <a:pt x="192941" y="953805"/>
                </a:lnTo>
                <a:lnTo>
                  <a:pt x="0" y="953805"/>
                </a:lnTo>
                <a:lnTo>
                  <a:pt x="27459" y="926940"/>
                </a:lnTo>
                <a:cubicBezTo>
                  <a:pt x="394681" y="569794"/>
                  <a:pt x="703592" y="280460"/>
                  <a:pt x="826724" y="210449"/>
                </a:cubicBezTo>
                <a:cubicBezTo>
                  <a:pt x="999187" y="112153"/>
                  <a:pt x="1150454" y="53642"/>
                  <a:pt x="1292951" y="24148"/>
                </a:cubicBezTo>
                <a:cubicBezTo>
                  <a:pt x="1373106" y="7558"/>
                  <a:pt x="1450486" y="148"/>
                  <a:pt x="1527304" y="3"/>
                </a:cubicBezTo>
                <a:close/>
              </a:path>
            </a:pathLst>
          </a:custGeom>
          <a:gradFill>
            <a:gsLst>
              <a:gs pos="0">
                <a:srgbClr val="E4004B"/>
              </a:gs>
              <a:gs pos="100000">
                <a:srgbClr val="8B1C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hu-HU"/>
          </a:p>
        </p:txBody>
      </p:sp>
      <p:pic>
        <p:nvPicPr>
          <p:cNvPr id="5" name="Kép 4" descr="A képen szöveg, Betűtípus, Grafika, Grafikus tervezés látható&#10;&#10;Automatikusan generált leírás">
            <a:extLst>
              <a:ext uri="{FF2B5EF4-FFF2-40B4-BE49-F238E27FC236}">
                <a16:creationId xmlns:a16="http://schemas.microsoft.com/office/drawing/2014/main" id="{FC64E88F-395E-59BD-8027-1F7EAB43F1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7194" y="6131888"/>
            <a:ext cx="2457454" cy="478443"/>
          </a:xfrm>
          <a:prstGeom prst="rect">
            <a:avLst/>
          </a:prstGeom>
        </p:spPr>
      </p:pic>
      <p:pic>
        <p:nvPicPr>
          <p:cNvPr id="6" name="Kép 5" descr="A képen Betűtípus, szöveg, Grafika, képernyőkép látható&#10;&#10;Automatikusan generált leírás">
            <a:extLst>
              <a:ext uri="{FF2B5EF4-FFF2-40B4-BE49-F238E27FC236}">
                <a16:creationId xmlns:a16="http://schemas.microsoft.com/office/drawing/2014/main" id="{358E84CA-9B5A-A090-39D5-A379D6446F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154" y="6126691"/>
            <a:ext cx="2210786" cy="430418"/>
          </a:xfrm>
          <a:prstGeom prst="rect">
            <a:avLst/>
          </a:prstGeom>
        </p:spPr>
      </p:pic>
    </p:spTree>
    <p:extLst>
      <p:ext uri="{BB962C8B-B14F-4D97-AF65-F5344CB8AC3E}">
        <p14:creationId xmlns:p14="http://schemas.microsoft.com/office/powerpoint/2010/main" val="1816721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6B23C-BE0D-0948-9BA7-8A92A871E868}"/>
              </a:ext>
            </a:extLst>
          </p:cNvPr>
          <p:cNvSpPr>
            <a:spLocks noGrp="1"/>
          </p:cNvSpPr>
          <p:nvPr>
            <p:ph type="title"/>
          </p:nvPr>
        </p:nvSpPr>
        <p:spPr>
          <a:xfrm>
            <a:off x="838200" y="365125"/>
            <a:ext cx="10840452" cy="1325563"/>
          </a:xfrm>
          <a:prstGeom prst="rect">
            <a:avLst/>
          </a:prstGeom>
        </p:spPr>
        <p:txBody>
          <a:bodyPr vert="horz" lIns="91440" tIns="45720" rIns="91440" bIns="45720" rtlCol="0" anchor="ctr">
            <a:normAutofit/>
          </a:bodyPr>
          <a:lstStyle/>
          <a:p>
            <a:r>
              <a:rPr lang="en-GB" dirty="0"/>
              <a:t>Click to edit Master title style</a:t>
            </a:r>
            <a:endParaRPr lang="en-HU" dirty="0"/>
          </a:p>
        </p:txBody>
      </p:sp>
      <p:sp>
        <p:nvSpPr>
          <p:cNvPr id="3" name="Text Placeholder 2">
            <a:extLst>
              <a:ext uri="{FF2B5EF4-FFF2-40B4-BE49-F238E27FC236}">
                <a16:creationId xmlns:a16="http://schemas.microsoft.com/office/drawing/2014/main" id="{420E16F6-DCFA-944D-8F9D-C2BC98637C7C}"/>
              </a:ext>
            </a:extLst>
          </p:cNvPr>
          <p:cNvSpPr>
            <a:spLocks noGrp="1"/>
          </p:cNvSpPr>
          <p:nvPr>
            <p:ph type="body" idx="1"/>
          </p:nvPr>
        </p:nvSpPr>
        <p:spPr>
          <a:xfrm>
            <a:off x="838200" y="1825625"/>
            <a:ext cx="10840452" cy="3990289"/>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U" dirty="0"/>
          </a:p>
        </p:txBody>
      </p:sp>
    </p:spTree>
    <p:extLst>
      <p:ext uri="{BB962C8B-B14F-4D97-AF65-F5344CB8AC3E}">
        <p14:creationId xmlns:p14="http://schemas.microsoft.com/office/powerpoint/2010/main" val="527069820"/>
      </p:ext>
    </p:extLst>
  </p:cSld>
  <p:clrMap bg1="lt1" tx1="dk1" bg2="lt2" tx2="dk2" accent1="accent1" accent2="accent2" accent3="accent3" accent4="accent4" accent5="accent5" accent6="accent6" hlink="hlink" folHlink="folHlink"/>
  <p:sldLayoutIdLst>
    <p:sldLayoutId id="2147483696" r:id="rId1"/>
    <p:sldLayoutId id="2147483701" r:id="rId2"/>
    <p:sldLayoutId id="2147483702" r:id="rId3"/>
    <p:sldLayoutId id="2147483695" r:id="rId4"/>
    <p:sldLayoutId id="2147483687" r:id="rId5"/>
    <p:sldLayoutId id="2147483688" r:id="rId6"/>
    <p:sldLayoutId id="2147483700" r:id="rId7"/>
  </p:sldLayoutIdLst>
  <p:hf hdr="0"/>
  <p:txStyles>
    <p:titleStyle>
      <a:lvl1pPr algn="l" defTabSz="914400" rtl="0" eaLnBrk="1" latinLnBrk="0" hangingPunct="1">
        <a:lnSpc>
          <a:spcPct val="90000"/>
        </a:lnSpc>
        <a:spcBef>
          <a:spcPct val="0"/>
        </a:spcBef>
        <a:buNone/>
        <a:defRPr sz="3600" b="1" i="0" kern="1200" baseline="0">
          <a:solidFill>
            <a:srgbClr val="00327B"/>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rgbClr val="00327B"/>
        </a:buClr>
        <a:buSzPct val="110000"/>
        <a:buFont typeface="Arial" panose="020B0604020202020204" pitchFamily="34" charset="0"/>
        <a:buChar char="•"/>
        <a:defRPr sz="18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858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6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2pPr>
      <a:lvl3pPr marL="11430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4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3pPr>
      <a:lvl4pPr marL="16002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2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4pPr>
      <a:lvl5pPr marL="20574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2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A7575A22-1EFA-4614-9211-AF3A242EDA54}"/>
              </a:ext>
            </a:extLst>
          </p:cNvPr>
          <p:cNvSpPr txBox="1">
            <a:spLocks/>
          </p:cNvSpPr>
          <p:nvPr/>
        </p:nvSpPr>
        <p:spPr>
          <a:xfrm>
            <a:off x="537194" y="1492432"/>
            <a:ext cx="3074276" cy="2346771"/>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4000" b="1" i="0" kern="1200" baseline="0">
                <a:solidFill>
                  <a:schemeClr val="bg1"/>
                </a:solidFill>
                <a:latin typeface="+mj-lt"/>
                <a:ea typeface="+mj-ea"/>
                <a:cs typeface="Calibri" panose="020F0502020204030204" pitchFamily="34" charset="0"/>
              </a:defRPr>
            </a:lvl1pPr>
          </a:lstStyle>
          <a:p>
            <a:pPr lvl="0">
              <a:spcBef>
                <a:spcPts val="0"/>
              </a:spcBef>
            </a:pPr>
            <a:r>
              <a:rPr lang="hu-HU" sz="2000" i="1" u="sng" dirty="0">
                <a:solidFill>
                  <a:schemeClr val="lt1"/>
                </a:solidFill>
                <a:latin typeface="Calibri" panose="020F0502020204030204" pitchFamily="34" charset="0"/>
              </a:rPr>
              <a:t>Döntéshozó entitás: </a:t>
            </a:r>
          </a:p>
          <a:p>
            <a:pPr lvl="0">
              <a:spcBef>
                <a:spcPts val="0"/>
              </a:spcBef>
            </a:pPr>
            <a:r>
              <a:rPr lang="hu-HU" sz="2000" b="0" i="1" dirty="0">
                <a:solidFill>
                  <a:srgbClr val="FFFFFF"/>
                </a:solidFill>
                <a:latin typeface="Calibri" panose="020F0502020204030204" pitchFamily="34" charset="0"/>
              </a:rPr>
              <a:t>MBH Duna Bank Zrt.  </a:t>
            </a:r>
          </a:p>
          <a:p>
            <a:pPr lvl="0">
              <a:spcBef>
                <a:spcPts val="0"/>
              </a:spcBef>
            </a:pPr>
            <a:endParaRPr lang="hu-HU" sz="2000" b="0" i="1" dirty="0">
              <a:solidFill>
                <a:srgbClr val="FFFFFF"/>
              </a:solidFill>
              <a:latin typeface="Calibri" panose="020F0502020204030204" pitchFamily="34" charset="0"/>
            </a:endParaRPr>
          </a:p>
          <a:p>
            <a:pPr lvl="0">
              <a:spcBef>
                <a:spcPts val="0"/>
              </a:spcBef>
            </a:pPr>
            <a:endParaRPr lang="en-US" sz="2000" b="0" i="1" dirty="0">
              <a:solidFill>
                <a:srgbClr val="FFFFFF"/>
              </a:solidFill>
              <a:latin typeface="Calibri" panose="020F0502020204030204" pitchFamily="34" charset="0"/>
            </a:endParaRPr>
          </a:p>
          <a:p>
            <a:endParaRPr lang="hu-HU" sz="2000" dirty="0"/>
          </a:p>
        </p:txBody>
      </p:sp>
      <p:sp>
        <p:nvSpPr>
          <p:cNvPr id="6" name="Title 2">
            <a:extLst>
              <a:ext uri="{FF2B5EF4-FFF2-40B4-BE49-F238E27FC236}">
                <a16:creationId xmlns:a16="http://schemas.microsoft.com/office/drawing/2014/main" id="{E5495EEA-93F0-4AD0-A8B8-33DC023BD072}"/>
              </a:ext>
            </a:extLst>
          </p:cNvPr>
          <p:cNvSpPr txBox="1">
            <a:spLocks noGrp="1"/>
          </p:cNvSpPr>
          <p:nvPr>
            <p:ph type="subTitle" idx="1"/>
          </p:nvPr>
        </p:nvSpPr>
        <p:spPr>
          <a:xfrm>
            <a:off x="537194" y="3714679"/>
            <a:ext cx="5783263" cy="1939925"/>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4000" b="1" i="0" kern="1200" baseline="0">
                <a:solidFill>
                  <a:schemeClr val="bg1"/>
                </a:solidFill>
                <a:latin typeface="+mj-lt"/>
                <a:ea typeface="+mj-ea"/>
                <a:cs typeface="Calibri" panose="020F0502020204030204" pitchFamily="34" charset="0"/>
              </a:defRPr>
            </a:lvl1pPr>
          </a:lstStyle>
          <a:p>
            <a:r>
              <a:rPr lang="hu-HU" sz="2000" i="1" u="sng" dirty="0">
                <a:solidFill>
                  <a:schemeClr val="lt1"/>
                </a:solidFill>
                <a:latin typeface="Calibri" panose="020F0502020204030204" pitchFamily="34" charset="0"/>
              </a:rPr>
              <a:t>Döntéshozó bizottság:</a:t>
            </a:r>
            <a:br>
              <a:rPr lang="hu-HU" sz="2000" i="1" u="sng" dirty="0">
                <a:solidFill>
                  <a:schemeClr val="lt1"/>
                </a:solidFill>
                <a:latin typeface="Calibri" panose="020F0502020204030204" pitchFamily="34" charset="0"/>
              </a:rPr>
            </a:br>
            <a:r>
              <a:rPr lang="hu-HU" sz="1800" b="0" i="1" dirty="0">
                <a:solidFill>
                  <a:srgbClr val="FFFFFF"/>
                </a:solidFill>
                <a:latin typeface="Calibri" panose="020F0502020204030204" pitchFamily="34" charset="0"/>
                <a:ea typeface="+mn-ea"/>
              </a:rPr>
              <a:t>Közgyűlés</a:t>
            </a:r>
            <a:br>
              <a:rPr lang="hu-HU" sz="2000" i="1" dirty="0">
                <a:solidFill>
                  <a:schemeClr val="lt1"/>
                </a:solidFill>
                <a:latin typeface="Calibri" panose="020F0502020204030204" pitchFamily="34" charset="0"/>
              </a:rPr>
            </a:br>
            <a:endParaRPr lang="hu-HU" sz="2000" dirty="0"/>
          </a:p>
        </p:txBody>
      </p:sp>
      <p:sp>
        <p:nvSpPr>
          <p:cNvPr id="8" name="Cím 1">
            <a:extLst>
              <a:ext uri="{FF2B5EF4-FFF2-40B4-BE49-F238E27FC236}">
                <a16:creationId xmlns:a16="http://schemas.microsoft.com/office/drawing/2014/main" id="{A72DD14A-51CD-43DE-8BA7-473C0185DCE9}"/>
              </a:ext>
            </a:extLst>
          </p:cNvPr>
          <p:cNvSpPr>
            <a:spLocks noGrp="1"/>
          </p:cNvSpPr>
          <p:nvPr>
            <p:ph type="ctrTitle"/>
          </p:nvPr>
        </p:nvSpPr>
        <p:spPr>
          <a:xfrm>
            <a:off x="6288997" y="2726242"/>
            <a:ext cx="5734720" cy="1469239"/>
          </a:xfrm>
        </p:spPr>
        <p:txBody>
          <a:bodyPr>
            <a:noAutofit/>
          </a:bodyPr>
          <a:lstStyle/>
          <a:p>
            <a:pPr lvl="0" algn="ctr">
              <a:spcBef>
                <a:spcPts val="0"/>
              </a:spcBef>
              <a:buClr>
                <a:srgbClr val="00AFEC"/>
              </a:buClr>
              <a:buSzTx/>
            </a:pPr>
            <a:r>
              <a:rPr lang="hu-HU" sz="1800" dirty="0">
                <a:solidFill>
                  <a:schemeClr val="accent5"/>
                </a:solidFill>
                <a:latin typeface="Calibri" panose="020F0502020204030204" pitchFamily="34" charset="0"/>
                <a:ea typeface="+mn-ea"/>
              </a:rPr>
              <a:t>DÖNTÉS A SZÖVETKEZETI HITELINTÉZETEK INTEGRÁCIÓJÁRÓL ÉS EGYES GAZDASÁGI TÁRGYÚ JOGSZABÁLYOK MÓDOSÍTÁSÁRÓL SZÓLÓ 2013. ÉVI CXXXV. TÖRVÉNY SZERINTI INTEGRÁCIÓS ÜZLETI IRÁNYÍTÓ SZEREP ÁTVÉTELÉRŐL </a:t>
            </a:r>
            <a:endParaRPr lang="da-DK" sz="1800" b="1" dirty="0">
              <a:solidFill>
                <a:schemeClr val="accent5"/>
              </a:solidFill>
              <a:latin typeface="+mj-lt"/>
              <a:ea typeface="+mn-ea"/>
            </a:endParaRPr>
          </a:p>
        </p:txBody>
      </p:sp>
      <p:sp>
        <p:nvSpPr>
          <p:cNvPr id="9" name="Alcím 2">
            <a:extLst>
              <a:ext uri="{FF2B5EF4-FFF2-40B4-BE49-F238E27FC236}">
                <a16:creationId xmlns:a16="http://schemas.microsoft.com/office/drawing/2014/main" id="{1E5D9CDB-8B2E-4582-AAE0-1FAE6F38D3A5}"/>
              </a:ext>
            </a:extLst>
          </p:cNvPr>
          <p:cNvSpPr txBox="1">
            <a:spLocks/>
          </p:cNvSpPr>
          <p:nvPr/>
        </p:nvSpPr>
        <p:spPr>
          <a:xfrm>
            <a:off x="6451096" y="5773508"/>
            <a:ext cx="5740904" cy="42538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rgbClr val="00327B"/>
              </a:buClr>
              <a:buSzPct val="110000"/>
              <a:buFont typeface="Arial" panose="020B0604020202020204" pitchFamily="34" charset="0"/>
              <a:buChar char="•"/>
              <a:defRPr sz="18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858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6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2pPr>
            <a:lvl3pPr marL="11430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4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3pPr>
            <a:lvl4pPr marL="16002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2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4pPr>
            <a:lvl5pPr marL="20574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2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AFEC"/>
              </a:buClr>
              <a:buNone/>
            </a:pPr>
            <a:r>
              <a:rPr lang="hu-HU" dirty="0">
                <a:solidFill>
                  <a:schemeClr val="accent5"/>
                </a:solidFill>
                <a:latin typeface="Calibri" panose="020F0502020204030204" pitchFamily="34" charset="0"/>
                <a:cs typeface="Calibri" panose="020F0502020204030204" pitchFamily="34" charset="0"/>
              </a:rPr>
              <a:t>Készítés dátuma: 2025.10.06.</a:t>
            </a:r>
          </a:p>
        </p:txBody>
      </p:sp>
      <p:graphicFrame>
        <p:nvGraphicFramePr>
          <p:cNvPr id="10" name="Táblázat 8">
            <a:extLst>
              <a:ext uri="{FF2B5EF4-FFF2-40B4-BE49-F238E27FC236}">
                <a16:creationId xmlns:a16="http://schemas.microsoft.com/office/drawing/2014/main" id="{17178676-3BAF-4E7A-8AB8-A572ECED017F}"/>
              </a:ext>
            </a:extLst>
          </p:cNvPr>
          <p:cNvGraphicFramePr>
            <a:graphicFrameLocks noGrp="1"/>
          </p:cNvGraphicFramePr>
          <p:nvPr>
            <p:extLst>
              <p:ext uri="{D42A27DB-BD31-4B8C-83A1-F6EECF244321}">
                <p14:modId xmlns:p14="http://schemas.microsoft.com/office/powerpoint/2010/main" val="2637891048"/>
              </p:ext>
            </p:extLst>
          </p:nvPr>
        </p:nvGraphicFramePr>
        <p:xfrm>
          <a:off x="6451096" y="6300787"/>
          <a:ext cx="4811031" cy="221600"/>
        </p:xfrm>
        <a:graphic>
          <a:graphicData uri="http://schemas.openxmlformats.org/drawingml/2006/table">
            <a:tbl>
              <a:tblPr firstRow="1" bandRow="1">
                <a:tableStyleId>{2D5ABB26-0587-4C30-8999-92F81FD0307C}</a:tableStyleId>
              </a:tblPr>
              <a:tblGrid>
                <a:gridCol w="1689957">
                  <a:extLst>
                    <a:ext uri="{9D8B030D-6E8A-4147-A177-3AD203B41FA5}">
                      <a16:colId xmlns:a16="http://schemas.microsoft.com/office/drawing/2014/main" val="20000"/>
                    </a:ext>
                  </a:extLst>
                </a:gridCol>
                <a:gridCol w="3121074">
                  <a:extLst>
                    <a:ext uri="{9D8B030D-6E8A-4147-A177-3AD203B41FA5}">
                      <a16:colId xmlns:a16="http://schemas.microsoft.com/office/drawing/2014/main" val="20001"/>
                    </a:ext>
                  </a:extLst>
                </a:gridCol>
              </a:tblGrid>
              <a:tr h="164765">
                <a:tc>
                  <a:txBody>
                    <a:bodyPr/>
                    <a:lstStyle/>
                    <a:p>
                      <a:pPr marL="0" marR="0" indent="0" algn="l" defTabSz="914400" rtl="0" eaLnBrk="1" fontAlgn="auto" latinLnBrk="0" hangingPunct="1">
                        <a:lnSpc>
                          <a:spcPct val="100000"/>
                        </a:lnSpc>
                        <a:spcBef>
                          <a:spcPts val="1200"/>
                        </a:spcBef>
                        <a:spcAft>
                          <a:spcPts val="1200"/>
                        </a:spcAft>
                        <a:buClrTx/>
                        <a:buSzTx/>
                        <a:buFontTx/>
                        <a:buNone/>
                        <a:tabLst/>
                        <a:defRPr/>
                      </a:pPr>
                      <a:endParaRPr lang="hu-HU" sz="1000" b="1" i="0" cap="all" baseline="0" dirty="0">
                        <a:solidFill>
                          <a:schemeClr val="accent5"/>
                        </a:solidFill>
                        <a:latin typeface="+mj-lt"/>
                      </a:endParaRPr>
                    </a:p>
                  </a:txBody>
                  <a:tcPr marL="69200" marR="69200" marT="34600" marB="34600"/>
                </a:tc>
                <a:tc>
                  <a:txBody>
                    <a:bodyPr/>
                    <a:lstStyle/>
                    <a:p>
                      <a:pPr algn="l">
                        <a:buClr>
                          <a:srgbClr val="00AFEC"/>
                        </a:buClr>
                      </a:pPr>
                      <a:endParaRPr lang="hu-HU" sz="1000" b="1" i="1" u="none" dirty="0">
                        <a:solidFill>
                          <a:schemeClr val="accent5"/>
                        </a:solidFill>
                        <a:latin typeface="+mj-lt"/>
                      </a:endParaRPr>
                    </a:p>
                  </a:txBody>
                  <a:tcPr marL="69200" marR="69200" marT="34600" marB="34600"/>
                </a:tc>
                <a:extLst>
                  <a:ext uri="{0D108BD9-81ED-4DB2-BD59-A6C34878D82A}">
                    <a16:rowId xmlns:a16="http://schemas.microsoft.com/office/drawing/2014/main" val="10000"/>
                  </a:ext>
                </a:extLst>
              </a:tr>
            </a:tbl>
          </a:graphicData>
        </a:graphic>
      </p:graphicFrame>
      <p:graphicFrame>
        <p:nvGraphicFramePr>
          <p:cNvPr id="11" name="Táblázat 7">
            <a:extLst>
              <a:ext uri="{FF2B5EF4-FFF2-40B4-BE49-F238E27FC236}">
                <a16:creationId xmlns:a16="http://schemas.microsoft.com/office/drawing/2014/main" id="{CC66EB67-2C66-43C6-9AA8-954494BD897F}"/>
              </a:ext>
            </a:extLst>
          </p:cNvPr>
          <p:cNvGraphicFramePr>
            <a:graphicFrameLocks noGrp="1"/>
          </p:cNvGraphicFramePr>
          <p:nvPr>
            <p:extLst>
              <p:ext uri="{D42A27DB-BD31-4B8C-83A1-F6EECF244321}">
                <p14:modId xmlns:p14="http://schemas.microsoft.com/office/powerpoint/2010/main" val="2526885660"/>
              </p:ext>
            </p:extLst>
          </p:nvPr>
        </p:nvGraphicFramePr>
        <p:xfrm>
          <a:off x="6320457" y="335613"/>
          <a:ext cx="7223791" cy="1649488"/>
        </p:xfrm>
        <a:graphic>
          <a:graphicData uri="http://schemas.openxmlformats.org/drawingml/2006/table">
            <a:tbl>
              <a:tblPr firstRow="1" bandRow="1">
                <a:tableStyleId>{5C22544A-7EE6-4342-B048-85BDC9FD1C3A}</a:tableStyleId>
              </a:tblPr>
              <a:tblGrid>
                <a:gridCol w="3875405">
                  <a:extLst>
                    <a:ext uri="{9D8B030D-6E8A-4147-A177-3AD203B41FA5}">
                      <a16:colId xmlns:a16="http://schemas.microsoft.com/office/drawing/2014/main" val="2699072746"/>
                    </a:ext>
                  </a:extLst>
                </a:gridCol>
                <a:gridCol w="3348386">
                  <a:extLst>
                    <a:ext uri="{9D8B030D-6E8A-4147-A177-3AD203B41FA5}">
                      <a16:colId xmlns:a16="http://schemas.microsoft.com/office/drawing/2014/main" val="2610034348"/>
                    </a:ext>
                  </a:extLst>
                </a:gridCol>
              </a:tblGrid>
              <a:tr h="370163">
                <a:tc>
                  <a:txBody>
                    <a:bodyPr/>
                    <a:lstStyle/>
                    <a:p>
                      <a:pPr algn="l"/>
                      <a:r>
                        <a:rPr lang="hu-HU" sz="1200" b="0" dirty="0">
                          <a:solidFill>
                            <a:schemeClr val="accent5"/>
                          </a:solidFill>
                          <a:latin typeface="Calibri" panose="020F0502020204030204" pitchFamily="34" charset="0"/>
                          <a:cs typeface="Calibri" panose="020F0502020204030204" pitchFamily="34" charset="0"/>
                        </a:rPr>
                        <a:t>ÜLÉS DÁTUMA: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kumimoji="0" lang="hu-HU" altLang="hu-HU" sz="1200" b="0" i="1" u="none" strike="noStrike" kern="1200" cap="none" spc="0" normalizeH="0" baseline="0" noProof="0" dirty="0">
                          <a:ln>
                            <a:noFill/>
                          </a:ln>
                          <a:solidFill>
                            <a:schemeClr val="accent5"/>
                          </a:solidFill>
                          <a:effectLst/>
                          <a:uLnTx/>
                          <a:uFillTx/>
                          <a:latin typeface="Calibri" panose="020F0502020204030204" pitchFamily="34" charset="0"/>
                          <a:ea typeface="ＭＳ Ｐゴシック" pitchFamily="34" charset="-128"/>
                          <a:cs typeface="Calibri" panose="020F0502020204030204" pitchFamily="34" charset="0"/>
                        </a:rPr>
                        <a:t>2025.10.29.</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1990105"/>
                  </a:ext>
                </a:extLst>
              </a:tr>
              <a:tr h="456365">
                <a:tc>
                  <a:txBody>
                    <a:bodyPr/>
                    <a:lstStyle/>
                    <a:p>
                      <a:pPr algn="l"/>
                      <a:endParaRPr lang="hu-HU" sz="1200" b="0" cap="small" baseline="0" dirty="0">
                        <a:solidFill>
                          <a:schemeClr val="accent5"/>
                        </a:solidFill>
                        <a:latin typeface="Calibri" panose="020F0502020204030204" pitchFamily="34" charset="0"/>
                        <a:cs typeface="Calibri" panose="020F0502020204030204" pitchFamily="34" charset="0"/>
                      </a:endParaRPr>
                    </a:p>
                    <a:p>
                      <a:pPr algn="l"/>
                      <a:endParaRPr lang="hu-HU" sz="1200" b="0" cap="small" baseline="0" dirty="0">
                        <a:solidFill>
                          <a:schemeClr val="accent5"/>
                        </a:solidFill>
                        <a:latin typeface="Calibri" panose="020F0502020204030204" pitchFamily="34" charset="0"/>
                        <a:cs typeface="Calibri" panose="020F0502020204030204" pitchFamily="34" charset="0"/>
                      </a:endParaRPr>
                    </a:p>
                    <a:p>
                      <a:pPr algn="l"/>
                      <a:r>
                        <a:rPr lang="hu-HU" sz="1200" b="0" cap="small" baseline="0" dirty="0">
                          <a:solidFill>
                            <a:schemeClr val="accent5"/>
                          </a:solidFill>
                          <a:latin typeface="Calibri" panose="020F0502020204030204" pitchFamily="34" charset="0"/>
                          <a:cs typeface="Calibri" panose="020F0502020204030204" pitchFamily="34" charset="0"/>
                        </a:rPr>
                        <a:t>Előzetes döntéshozó bizottság: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1200" b="0" i="1" u="none" strike="noStrike" kern="1200" cap="none" spc="0" normalizeH="0" baseline="0" noProof="0" dirty="0">
                          <a:ln>
                            <a:noFill/>
                          </a:ln>
                          <a:solidFill>
                            <a:schemeClr val="accent5"/>
                          </a:solidFill>
                          <a:effectLst/>
                          <a:uLnTx/>
                          <a:uFillTx/>
                          <a:latin typeface="Calibri" panose="020F0502020204030204" pitchFamily="34" charset="0"/>
                          <a:ea typeface="+mn-ea"/>
                          <a:cs typeface="Calibri" panose="020F0502020204030204" pitchFamily="34" charset="0"/>
                        </a:rPr>
                        <a:t> </a:t>
                      </a:r>
                      <a:endParaRPr kumimoji="0" lang="hu-HU" altLang="hu-HU" sz="1200" b="0" i="1" u="none" strike="noStrike" kern="1200" cap="none" spc="0" normalizeH="0" baseline="0" noProof="0" dirty="0">
                        <a:ln>
                          <a:noFill/>
                        </a:ln>
                        <a:solidFill>
                          <a:schemeClr val="accent5"/>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altLang="hu-HU" sz="1200" b="0" i="1" u="none" strike="noStrike" kern="1200" cap="none" spc="0" normalizeH="0" baseline="0" noProof="0" dirty="0">
                        <a:ln>
                          <a:noFill/>
                        </a:ln>
                        <a:solidFill>
                          <a:schemeClr val="accent5"/>
                        </a:solidFill>
                        <a:effectLst/>
                        <a:uLnTx/>
                        <a:uFillTx/>
                        <a:latin typeface="Calibri" panose="020F0502020204030204" pitchFamily="34" charset="0"/>
                        <a:ea typeface="ＭＳ Ｐゴシック" pitchFamily="34" charset="-128"/>
                        <a:cs typeface="Calibri" panose="020F0502020204030204" pitchFamily="34" charset="0"/>
                      </a:endParaRPr>
                    </a:p>
                    <a:p>
                      <a:pPr algn="l"/>
                      <a:r>
                        <a:rPr kumimoji="0" lang="hu-HU" sz="1200" b="0" i="1" u="none" strike="noStrike" kern="1200" cap="none" spc="0" normalizeH="0" baseline="0" noProof="0" dirty="0">
                          <a:ln>
                            <a:noFill/>
                          </a:ln>
                          <a:solidFill>
                            <a:schemeClr val="accent5"/>
                          </a:solidFill>
                          <a:effectLst/>
                          <a:uLnTx/>
                          <a:uFillTx/>
                          <a:latin typeface="Calibri" panose="020F0502020204030204" pitchFamily="34" charset="0"/>
                          <a:ea typeface="+mn-ea"/>
                          <a:cs typeface="Calibri" panose="020F0502020204030204" pitchFamily="34" charset="0"/>
                        </a:rPr>
                        <a:t>Felügyelőbizottság</a:t>
                      </a:r>
                    </a:p>
                    <a:p>
                      <a:pPr algn="l"/>
                      <a:r>
                        <a:rPr kumimoji="0" lang="hu-HU" sz="1200" b="0" i="1" u="none" strike="noStrike" kern="1200" cap="none" spc="0" normalizeH="0" baseline="0" noProof="0" dirty="0">
                          <a:ln>
                            <a:noFill/>
                          </a:ln>
                          <a:solidFill>
                            <a:schemeClr val="accent5"/>
                          </a:solidFill>
                          <a:effectLst/>
                          <a:uLnTx/>
                          <a:uFillTx/>
                          <a:latin typeface="Calibri" panose="020F0502020204030204" pitchFamily="34" charset="0"/>
                          <a:ea typeface="+mn-ea"/>
                          <a:cs typeface="Calibri" panose="020F0502020204030204" pitchFamily="34" charset="0"/>
                        </a:rPr>
                        <a:t>Igazgatóság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78904645"/>
                  </a:ext>
                </a:extLst>
              </a:tr>
              <a:tr h="456365">
                <a:tc>
                  <a:txBody>
                    <a:bodyPr/>
                    <a:lstStyle/>
                    <a:p>
                      <a:pPr algn="l"/>
                      <a:endParaRPr lang="hu-HU" sz="1200" b="0" cap="small" baseline="0" dirty="0">
                        <a:solidFill>
                          <a:schemeClr val="accent5"/>
                        </a:solidFill>
                        <a:highlight>
                          <a:srgbClr val="FFFF00"/>
                        </a:highlight>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kumimoji="0" lang="hu-HU" sz="1200" b="0" i="1" u="none" strike="noStrike" kern="1200" cap="none" spc="0" normalizeH="0" baseline="0" noProof="0" dirty="0">
                        <a:ln>
                          <a:noFill/>
                        </a:ln>
                        <a:solidFill>
                          <a:schemeClr val="accent5"/>
                        </a:solidFill>
                        <a:effectLst/>
                        <a:highlight>
                          <a:srgbClr val="FFFF00"/>
                        </a:highlight>
                        <a:uLnTx/>
                        <a:uFillTx/>
                        <a:latin typeface="Calibri" panose="020F0502020204030204" pitchFamily="34" charset="0"/>
                        <a:ea typeface="+mn-ea"/>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52688213"/>
                  </a:ext>
                </a:extLst>
              </a:tr>
            </a:tbl>
          </a:graphicData>
        </a:graphic>
      </p:graphicFrame>
    </p:spTree>
    <p:extLst>
      <p:ext uri="{BB962C8B-B14F-4D97-AF65-F5344CB8AC3E}">
        <p14:creationId xmlns:p14="http://schemas.microsoft.com/office/powerpoint/2010/main" val="529807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B10137C-5C4B-AEB5-04F4-4B103714FD22}"/>
              </a:ext>
            </a:extLst>
          </p:cNvPr>
          <p:cNvSpPr>
            <a:spLocks noGrp="1"/>
          </p:cNvSpPr>
          <p:nvPr>
            <p:ph type="ctrTitle"/>
          </p:nvPr>
        </p:nvSpPr>
        <p:spPr/>
        <p:txBody>
          <a:bodyPr/>
          <a:lstStyle/>
          <a:p>
            <a:r>
              <a:rPr lang="hu-HU" dirty="0">
                <a:latin typeface="Calibri" panose="020F0502020204030204" pitchFamily="34" charset="0"/>
                <a:cs typeface="Calibri" panose="020F0502020204030204" pitchFamily="34" charset="0"/>
              </a:rPr>
              <a:t>Vezetői összefoglaló </a:t>
            </a:r>
            <a:endParaRPr lang="hu-HU" dirty="0"/>
          </a:p>
        </p:txBody>
      </p:sp>
      <p:graphicFrame>
        <p:nvGraphicFramePr>
          <p:cNvPr id="5" name="Táblázat 4">
            <a:extLst>
              <a:ext uri="{FF2B5EF4-FFF2-40B4-BE49-F238E27FC236}">
                <a16:creationId xmlns:a16="http://schemas.microsoft.com/office/drawing/2014/main" id="{6C3017B2-9016-AC21-F265-3CF2E25EA713}"/>
              </a:ext>
            </a:extLst>
          </p:cNvPr>
          <p:cNvGraphicFramePr>
            <a:graphicFrameLocks noGrp="1"/>
          </p:cNvGraphicFramePr>
          <p:nvPr>
            <p:extLst>
              <p:ext uri="{D42A27DB-BD31-4B8C-83A1-F6EECF244321}">
                <p14:modId xmlns:p14="http://schemas.microsoft.com/office/powerpoint/2010/main" val="2210195847"/>
              </p:ext>
            </p:extLst>
          </p:nvPr>
        </p:nvGraphicFramePr>
        <p:xfrm>
          <a:off x="1007579" y="1070811"/>
          <a:ext cx="10619644" cy="4841786"/>
        </p:xfrm>
        <a:graphic>
          <a:graphicData uri="http://schemas.openxmlformats.org/drawingml/2006/table">
            <a:tbl>
              <a:tblPr firstRow="1">
                <a:tableStyleId>{68D230F3-CF80-4859-8CE7-A43EE81993B5}</a:tableStyleId>
              </a:tblPr>
              <a:tblGrid>
                <a:gridCol w="2113884">
                  <a:extLst>
                    <a:ext uri="{9D8B030D-6E8A-4147-A177-3AD203B41FA5}">
                      <a16:colId xmlns:a16="http://schemas.microsoft.com/office/drawing/2014/main" val="745999546"/>
                    </a:ext>
                  </a:extLst>
                </a:gridCol>
                <a:gridCol w="2323688">
                  <a:extLst>
                    <a:ext uri="{9D8B030D-6E8A-4147-A177-3AD203B41FA5}">
                      <a16:colId xmlns:a16="http://schemas.microsoft.com/office/drawing/2014/main" val="3749788256"/>
                    </a:ext>
                  </a:extLst>
                </a:gridCol>
                <a:gridCol w="3091036">
                  <a:extLst>
                    <a:ext uri="{9D8B030D-6E8A-4147-A177-3AD203B41FA5}">
                      <a16:colId xmlns:a16="http://schemas.microsoft.com/office/drawing/2014/main" val="518376621"/>
                    </a:ext>
                  </a:extLst>
                </a:gridCol>
                <a:gridCol w="3091036">
                  <a:extLst>
                    <a:ext uri="{9D8B030D-6E8A-4147-A177-3AD203B41FA5}">
                      <a16:colId xmlns:a16="http://schemas.microsoft.com/office/drawing/2014/main" val="409476275"/>
                    </a:ext>
                  </a:extLst>
                </a:gridCol>
              </a:tblGrid>
              <a:tr h="424851">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hu-HU" sz="1200" b="1" i="0" kern="1200" dirty="0">
                          <a:solidFill>
                            <a:schemeClr val="accent5"/>
                          </a:solidFill>
                          <a:effectLst/>
                          <a:latin typeface="Calibri" panose="020F0502020204030204" pitchFamily="34" charset="0"/>
                          <a:ea typeface="+mn-ea"/>
                          <a:cs typeface="Calibri" panose="020F0502020204030204" pitchFamily="34" charset="0"/>
                        </a:rPr>
                        <a:t>Előterjesztés típusa:</a:t>
                      </a:r>
                      <a:endParaRPr lang="en-US" sz="1200" b="1" i="0" kern="1200" dirty="0">
                        <a:solidFill>
                          <a:schemeClr val="accent5"/>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6EC3BF"/>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a:solidFill>
                            <a:schemeClr val="tx1"/>
                          </a:solidFill>
                          <a:effectLst/>
                          <a:latin typeface="Calibri" panose="020F0502020204030204" pitchFamily="34" charset="0"/>
                          <a:ea typeface="+mn-ea"/>
                          <a:cs typeface="Calibri" panose="020F0502020204030204" pitchFamily="34" charset="0"/>
                          <a:sym typeface="Wingdings"/>
                        </a:rPr>
                        <a:t> </a:t>
                      </a:r>
                      <a:r>
                        <a:rPr lang="hu-HU" sz="1200" kern="1200" noProof="0" dirty="0">
                          <a:solidFill>
                            <a:schemeClr val="accent5"/>
                          </a:solidFill>
                          <a:effectLst/>
                          <a:latin typeface="Calibri" panose="020F0502020204030204" pitchFamily="34" charset="0"/>
                          <a:ea typeface="+mn-ea"/>
                          <a:cs typeface="Calibri" panose="020F0502020204030204" pitchFamily="34" charset="0"/>
                          <a:sym typeface="Wingdings"/>
                        </a:rPr>
                        <a:t> </a:t>
                      </a:r>
                      <a:r>
                        <a:rPr lang="hu-HU" sz="1200" b="0" i="0" dirty="0">
                          <a:solidFill>
                            <a:schemeClr val="accent5"/>
                          </a:solidFill>
                          <a:effectLst/>
                          <a:latin typeface="Calibri" panose="020F0502020204030204" pitchFamily="34" charset="0"/>
                          <a:cs typeface="Calibri" panose="020F0502020204030204" pitchFamily="34" charset="0"/>
                        </a:rPr>
                        <a:t>Státusz, tájékoztatás</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a:solidFill>
                            <a:schemeClr val="accent5"/>
                          </a:solidFill>
                          <a:effectLst/>
                          <a:latin typeface="Calibri" panose="020F0502020204030204" pitchFamily="34" charset="0"/>
                          <a:ea typeface="+mn-ea"/>
                          <a:cs typeface="Calibri" panose="020F0502020204030204" pitchFamily="34" charset="0"/>
                          <a:sym typeface="Wingdings"/>
                        </a:rPr>
                        <a:t> x </a:t>
                      </a:r>
                      <a:r>
                        <a:rPr lang="hu-HU" sz="1200" b="0" i="0" dirty="0">
                          <a:solidFill>
                            <a:schemeClr val="accent5"/>
                          </a:solidFill>
                          <a:effectLst/>
                          <a:latin typeface="Calibri" panose="020F0502020204030204" pitchFamily="34" charset="0"/>
                          <a:cs typeface="Calibri" panose="020F0502020204030204" pitchFamily="34" charset="0"/>
                        </a:rPr>
                        <a:t>Döntés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b="0" i="0" dirty="0">
                        <a:solidFill>
                          <a:schemeClr val="tx1">
                            <a:lumMod val="50000"/>
                          </a:schemeClr>
                        </a:solidFill>
                        <a:effectLst/>
                        <a:latin typeface="Calibri" panose="020F0502020204030204" pitchFamily="34" charset="0"/>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b="0" i="0" dirty="0">
                        <a:solidFill>
                          <a:schemeClr val="tx1">
                            <a:lumMod val="50000"/>
                          </a:schemeClr>
                        </a:solidFill>
                        <a:effectLst/>
                        <a:latin typeface="Calibri" panose="020F0502020204030204" pitchFamily="34" charset="0"/>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849569688"/>
                  </a:ext>
                </a:extLst>
              </a:tr>
              <a:tr h="955586">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hu-HU" sz="1200" b="1" i="0" kern="1200" dirty="0">
                          <a:solidFill>
                            <a:schemeClr val="accent5"/>
                          </a:solidFill>
                          <a:effectLst/>
                          <a:latin typeface="Calibri" panose="020F0502020204030204" pitchFamily="34" charset="0"/>
                          <a:ea typeface="+mn-ea"/>
                          <a:cs typeface="Calibri" panose="020F0502020204030204" pitchFamily="34" charset="0"/>
                        </a:rPr>
                        <a:t>Előzmények, háttér információk:</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6EC3BF"/>
                    </a:solidFill>
                  </a:tcPr>
                </a:tc>
                <a:tc gridSpan="3">
                  <a:txBody>
                    <a:bodyPr/>
                    <a:lstStyle/>
                    <a:p>
                      <a:pPr algn="just"/>
                      <a:r>
                        <a:rPr lang="hu-HU" sz="1100" b="0" kern="1200" dirty="0">
                          <a:solidFill>
                            <a:schemeClr val="tx1"/>
                          </a:solidFill>
                          <a:latin typeface="+mn-lt"/>
                          <a:ea typeface="+mn-ea"/>
                          <a:cs typeface="Times New Roman" panose="02020603050405020304" pitchFamily="18" charset="0"/>
                        </a:rPr>
                        <a:t>Az MBH Bank Nyrt. korábbi döntése értelmében az Integrációs Szervezet jelenlegi üzleti irányítója, az MBH Befektetési Bank Zrt. Integrációs Szervezetben meglévő tagsága és üzleti irányító szerepe tervezetten 2026. január 1. napján 00. óra 00 perc  időpontban megszűnik. Az MBH Duna Bank Zrt. Igazgatósága a 62/2025.(08.14.) számú határozatában az MBH Bank Nyrt. Management </a:t>
                      </a:r>
                      <a:r>
                        <a:rPr lang="hu-HU" sz="1100" b="0" kern="1200" dirty="0" err="1">
                          <a:solidFill>
                            <a:schemeClr val="tx1"/>
                          </a:solidFill>
                          <a:latin typeface="+mn-lt"/>
                          <a:ea typeface="+mn-ea"/>
                          <a:cs typeface="Times New Roman" panose="02020603050405020304" pitchFamily="18" charset="0"/>
                        </a:rPr>
                        <a:t>Committee</a:t>
                      </a:r>
                      <a:r>
                        <a:rPr lang="hu-HU" sz="1100" b="0" kern="1200" dirty="0">
                          <a:solidFill>
                            <a:schemeClr val="tx1"/>
                          </a:solidFill>
                          <a:latin typeface="+mn-lt"/>
                          <a:ea typeface="+mn-ea"/>
                          <a:cs typeface="Times New Roman" panose="02020603050405020304" pitchFamily="18" charset="0"/>
                        </a:rPr>
                        <a:t>  222/2025(08.13)-MBHB-MC sz. MC határozata alapján elrendelte az Integrációs Szervezet üzleti irányító szerepkör MBH Duna Bank Zrt. által történő átvételének megkezdését.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1200" b="0" i="0" u="none" strike="noStrike" kern="1200" cap="none" spc="0" normalizeH="0" baseline="0" noProof="0" dirty="0">
                        <a:ln>
                          <a:noFill/>
                        </a:ln>
                        <a:solidFill>
                          <a:schemeClr val="tx1">
                            <a:lumMod val="50000"/>
                          </a:schemeClr>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1200" b="0" i="0" u="none" strike="noStrike" kern="1200" cap="none" spc="0" normalizeH="0" baseline="0" noProof="0" dirty="0">
                        <a:ln>
                          <a:noFill/>
                        </a:ln>
                        <a:solidFill>
                          <a:schemeClr val="tx1">
                            <a:lumMod val="50000"/>
                          </a:schemeClr>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064689548"/>
                  </a:ext>
                </a:extLst>
              </a:tr>
              <a:tr h="764732">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hu-HU" sz="1200" b="1" i="0" kern="1200" dirty="0">
                          <a:solidFill>
                            <a:schemeClr val="accent5"/>
                          </a:solidFill>
                          <a:effectLst/>
                          <a:latin typeface="Calibri" panose="020F0502020204030204" pitchFamily="34" charset="0"/>
                          <a:ea typeface="+mn-ea"/>
                          <a:cs typeface="Calibri" panose="020F0502020204030204" pitchFamily="34" charset="0"/>
                        </a:rPr>
                        <a:t>Vezetői</a:t>
                      </a:r>
                      <a:r>
                        <a:rPr lang="hu-HU" sz="1200" b="1" i="0" kern="1200" baseline="0" dirty="0">
                          <a:solidFill>
                            <a:schemeClr val="accent5"/>
                          </a:solidFill>
                          <a:effectLst/>
                          <a:latin typeface="Calibri" panose="020F0502020204030204" pitchFamily="34" charset="0"/>
                          <a:ea typeface="+mn-ea"/>
                          <a:cs typeface="Calibri" panose="020F0502020204030204" pitchFamily="34" charset="0"/>
                        </a:rPr>
                        <a:t> összefoglaló (előterjesztés célja, megállapítások, megoldandó problémák)</a:t>
                      </a:r>
                      <a:r>
                        <a:rPr lang="hu-HU" sz="1200" b="1" i="0" kern="1200" dirty="0">
                          <a:solidFill>
                            <a:schemeClr val="accent5"/>
                          </a:solidFill>
                          <a:effectLst/>
                          <a:latin typeface="Calibri" panose="020F0502020204030204" pitchFamily="34" charset="0"/>
                          <a:ea typeface="+mn-ea"/>
                          <a:cs typeface="Calibri" panose="020F0502020204030204" pitchFamily="34" charset="0"/>
                        </a:rPr>
                        <a: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6EC3BF"/>
                    </a:solidFill>
                  </a:tcPr>
                </a:tc>
                <a:tc gridSpan="3">
                  <a:txBody>
                    <a:bodyPr/>
                    <a:lstStyle/>
                    <a:p>
                      <a:pPr marL="0" indent="0" algn="just">
                        <a:buFont typeface="Wingdings" panose="05000000000000000000" pitchFamily="2" charset="2"/>
                        <a:buNone/>
                      </a:pPr>
                      <a:r>
                        <a:rPr lang="hu-HU" sz="1100" b="0" kern="1200" dirty="0">
                          <a:solidFill>
                            <a:schemeClr val="tx1"/>
                          </a:solidFill>
                          <a:latin typeface="+mn-lt"/>
                          <a:ea typeface="Times New Roman" panose="02020603050405020304" pitchFamily="18" charset="0"/>
                          <a:cs typeface="Times New Roman" panose="02020603050405020304" pitchFamily="18" charset="0"/>
                        </a:rPr>
                        <a:t>Az Integrációs Szervezetből kilépni kívánó Integrációs üzleti irányító szervezet Integrációs Szervezeti tagsága kizárólag azt követően szűnhet meg, hogy az </a:t>
                      </a:r>
                      <a:r>
                        <a:rPr lang="hu-HU" sz="1100" b="0" kern="1200" dirty="0" err="1">
                          <a:solidFill>
                            <a:schemeClr val="tx1"/>
                          </a:solidFill>
                          <a:latin typeface="+mn-lt"/>
                          <a:ea typeface="Times New Roman" panose="02020603050405020304" pitchFamily="18" charset="0"/>
                          <a:cs typeface="Times New Roman" panose="02020603050405020304" pitchFamily="18" charset="0"/>
                        </a:rPr>
                        <a:t>Szhitv</a:t>
                      </a:r>
                      <a:r>
                        <a:rPr lang="hu-HU" sz="1100" b="0" kern="1200" dirty="0">
                          <a:solidFill>
                            <a:schemeClr val="tx1"/>
                          </a:solidFill>
                          <a:latin typeface="+mn-lt"/>
                          <a:ea typeface="Times New Roman" panose="02020603050405020304" pitchFamily="18" charset="0"/>
                          <a:cs typeface="Times New Roman" panose="02020603050405020304" pitchFamily="18" charset="0"/>
                        </a:rPr>
                        <a:t>-ben meghatározott, az Integrációs üzleti irányító szervezet Hitelintézetek integrációjával kapcsolatos feladatait és hatásköreit az Integrációs Szervezet Közgyűlése jóváhagyásával kiválasztott új Integrációs üzleti irányító szervezet átvette.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spcBef>
                          <a:spcPts val="600"/>
                        </a:spcBef>
                        <a:spcAft>
                          <a:spcPts val="600"/>
                        </a:spcAft>
                      </a:pPr>
                      <a:endParaRPr lang="hu-HU" sz="1200" b="0" i="0" dirty="0">
                        <a:solidFill>
                          <a:schemeClr val="tx1">
                            <a:lumMod val="50000"/>
                          </a:schemeClr>
                        </a:solidFill>
                        <a:effectLst/>
                        <a:latin typeface="Calibri" panose="020F0502020204030204" pitchFamily="34" charset="0"/>
                        <a:ea typeface="Times New Roman"/>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spcBef>
                          <a:spcPts val="600"/>
                        </a:spcBef>
                        <a:spcAft>
                          <a:spcPts val="600"/>
                        </a:spcAft>
                      </a:pPr>
                      <a:endParaRPr lang="hu-HU" sz="1200" b="0" i="0" dirty="0">
                        <a:solidFill>
                          <a:schemeClr val="tx1">
                            <a:lumMod val="50000"/>
                          </a:schemeClr>
                        </a:solidFill>
                        <a:effectLst/>
                        <a:latin typeface="Calibri" panose="020F0502020204030204" pitchFamily="34" charset="0"/>
                        <a:ea typeface="Times New Roman"/>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9203253"/>
                  </a:ext>
                </a:extLst>
              </a:tr>
              <a:tr h="1564872">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hu-HU" sz="1200" b="1" i="0" kern="1200" dirty="0">
                          <a:solidFill>
                            <a:schemeClr val="accent5"/>
                          </a:solidFill>
                          <a:effectLst/>
                          <a:latin typeface="Calibri" panose="020F0502020204030204" pitchFamily="34" charset="0"/>
                          <a:ea typeface="+mn-ea"/>
                          <a:cs typeface="Calibri" panose="020F0502020204030204" pitchFamily="34" charset="0"/>
                        </a:rPr>
                        <a:t>Határozati javaslat: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6EC3BF"/>
                    </a:solidFill>
                  </a:tcPr>
                </a:tc>
                <a:tc gridSpan="3">
                  <a:txBody>
                    <a:bodyPr/>
                    <a:lstStyle/>
                    <a:p>
                      <a:pPr algn="just"/>
                      <a:r>
                        <a:rPr lang="hu-HU" sz="1100" b="0" kern="1200" dirty="0">
                          <a:solidFill>
                            <a:schemeClr val="tx1"/>
                          </a:solidFill>
                          <a:latin typeface="+mn-lt"/>
                          <a:ea typeface="+mn-ea"/>
                          <a:cs typeface="Times New Roman" panose="02020603050405020304" pitchFamily="18" charset="0"/>
                        </a:rPr>
                        <a:t>Határozati javaslat a Közgyűlés részére:</a:t>
                      </a:r>
                    </a:p>
                    <a:p>
                      <a:pPr marL="0" marR="0" lvl="0" indent="0" algn="just" defTabSz="914400" rtl="0" eaLnBrk="1" fontAlgn="auto" latinLnBrk="0" hangingPunct="1">
                        <a:lnSpc>
                          <a:spcPct val="100000"/>
                        </a:lnSpc>
                        <a:spcBef>
                          <a:spcPts val="0"/>
                        </a:spcBef>
                        <a:spcAft>
                          <a:spcPts val="0"/>
                        </a:spcAft>
                        <a:buClrTx/>
                        <a:buSzTx/>
                        <a:buFontTx/>
                        <a:buNone/>
                        <a:tabLst/>
                        <a:defRPr/>
                      </a:pPr>
                      <a:r>
                        <a:rPr lang="hu-HU" sz="1100" b="0" kern="1200" dirty="0">
                          <a:solidFill>
                            <a:schemeClr val="tx1"/>
                          </a:solidFill>
                          <a:latin typeface="+mn-lt"/>
                          <a:ea typeface="+mn-ea"/>
                          <a:cs typeface="Times New Roman" panose="02020603050405020304" pitchFamily="18" charset="0"/>
                        </a:rPr>
                        <a:t>A Közgyűlés egyetért az Integrációs Szervezet üzleti irányító szerepkör MBH Duna Bank Zrt. által jelen előterjesztésben rögzítettek szerint történő átvételével legkorábban 2026. január 1. napján 00. óra 00 perc időpontban, amennyiben az alábbi  együttes feltételek ezen időpontig teljesülnek: </a:t>
                      </a:r>
                    </a:p>
                    <a:p>
                      <a:pPr algn="just"/>
                      <a:r>
                        <a:rPr lang="hu-HU" sz="1100" b="0" kern="1200" dirty="0">
                          <a:solidFill>
                            <a:schemeClr val="tx1"/>
                          </a:solidFill>
                          <a:latin typeface="+mn-lt"/>
                          <a:ea typeface="+mn-ea"/>
                          <a:cs typeface="Times New Roman" panose="02020603050405020304" pitchFamily="18" charset="0"/>
                        </a:rPr>
                        <a:t>. Az üzleti irányító szerep átvételének együttes feltételei: </a:t>
                      </a:r>
                    </a:p>
                    <a:p>
                      <a:pPr marL="171450" indent="-171450" algn="just">
                        <a:buFontTx/>
                        <a:buChar char="-"/>
                      </a:pPr>
                      <a:r>
                        <a:rPr lang="hu-HU" sz="1100" b="0" kern="1200" dirty="0">
                          <a:solidFill>
                            <a:schemeClr val="tx1"/>
                          </a:solidFill>
                          <a:latin typeface="+mn-lt"/>
                          <a:ea typeface="+mn-ea"/>
                          <a:cs typeface="Times New Roman" panose="02020603050405020304" pitchFamily="18" charset="0"/>
                        </a:rPr>
                        <a:t>az üzleti irányító szerep átvételét és az ehhez kapcsolódó Alapszabály módosítást az MBH Duna Bank Zrt. Közgyűlése jóváhagyta   </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hu-HU" sz="1100" b="0" kern="1200" dirty="0">
                          <a:solidFill>
                            <a:schemeClr val="tx1"/>
                          </a:solidFill>
                          <a:latin typeface="+mn-lt"/>
                          <a:ea typeface="+mn-ea"/>
                          <a:cs typeface="Times New Roman" panose="02020603050405020304" pitchFamily="18" charset="0"/>
                        </a:rPr>
                        <a:t>az üzleti irányító szerep átvételét és az ehhez kapcsolódó Alapszabály módosítást az Integrációs Szervezet Közgyűlése jóváhagyta, </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hu-HU" sz="1100" b="0" kern="1200" dirty="0">
                          <a:solidFill>
                            <a:schemeClr val="tx1"/>
                          </a:solidFill>
                          <a:latin typeface="+mn-lt"/>
                          <a:ea typeface="+mn-ea"/>
                          <a:cs typeface="Times New Roman" panose="02020603050405020304" pitchFamily="18" charset="0"/>
                        </a:rPr>
                        <a:t>kiállításra kerül a Magyar Nemzeti Bank Hpt. 23.§ (e) pontja szerinti engedélye a hivatkozott Alapszabály módosítás tekintetében,</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hu-HU" sz="1100" b="0" kern="1200" dirty="0">
                          <a:solidFill>
                            <a:schemeClr val="tx1"/>
                          </a:solidFill>
                          <a:latin typeface="+mn-lt"/>
                          <a:ea typeface="+mn-ea"/>
                          <a:cs typeface="Times New Roman" panose="02020603050405020304" pitchFamily="18" charset="0"/>
                        </a:rPr>
                        <a:t>az üzleti irányító szerep átvételéhez szükséges MBH DUNA Bank Zrt. részvény átruházása megtörténik,  </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hu-HU" sz="1100" b="0" kern="1200" dirty="0">
                          <a:solidFill>
                            <a:schemeClr val="tx1"/>
                          </a:solidFill>
                          <a:latin typeface="+mn-lt"/>
                          <a:ea typeface="+mn-ea"/>
                          <a:cs typeface="Times New Roman" panose="02020603050405020304" pitchFamily="18" charset="0"/>
                        </a:rPr>
                        <a:t>jelen előterjesztés 1. sz. mellékletét képező táblázatban szereplő alkalmassági feltételek teljesítésre kerülnek.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spcBef>
                          <a:spcPts val="600"/>
                        </a:spcBef>
                        <a:spcAft>
                          <a:spcPts val="600"/>
                        </a:spcAft>
                      </a:pPr>
                      <a:endParaRPr lang="hu-HU" sz="1200" b="0" i="0" dirty="0">
                        <a:solidFill>
                          <a:schemeClr val="tx1">
                            <a:lumMod val="50000"/>
                          </a:schemeClr>
                        </a:solidFill>
                        <a:effectLst/>
                        <a:latin typeface="Calibri" panose="020F0502020204030204" pitchFamily="34" charset="0"/>
                        <a:ea typeface="Times New Roman"/>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spcBef>
                          <a:spcPts val="600"/>
                        </a:spcBef>
                        <a:spcAft>
                          <a:spcPts val="600"/>
                        </a:spcAft>
                      </a:pPr>
                      <a:endParaRPr lang="hu-HU" sz="1200" b="0" i="0" dirty="0">
                        <a:solidFill>
                          <a:schemeClr val="tx1">
                            <a:lumMod val="50000"/>
                          </a:schemeClr>
                        </a:solidFill>
                        <a:effectLst/>
                        <a:latin typeface="Calibri" panose="020F0502020204030204" pitchFamily="34" charset="0"/>
                        <a:ea typeface="Times New Roman"/>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5805441"/>
                  </a:ext>
                </a:extLst>
              </a:tr>
              <a:tr h="226587">
                <a:tc rowSpan="3">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lang="hu-HU" sz="1200" b="1" i="0" kern="1200" dirty="0">
                        <a:solidFill>
                          <a:schemeClr val="tx1">
                            <a:lumMod val="50000"/>
                          </a:schemeClr>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hu-HU" sz="1000" b="1" dirty="0">
                          <a:solidFill>
                            <a:schemeClr val="accent5"/>
                          </a:solidFill>
                          <a:latin typeface="Calibri" panose="020F0502020204030204" pitchFamily="34" charset="0"/>
                          <a:cs typeface="Calibri" panose="020F0502020204030204" pitchFamily="34" charset="0"/>
                        </a:rPr>
                        <a:t>Feladatok</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hu-HU" sz="1000" b="1" dirty="0">
                          <a:solidFill>
                            <a:schemeClr val="accent5"/>
                          </a:solidFill>
                          <a:latin typeface="Calibri" panose="020F0502020204030204" pitchFamily="34" charset="0"/>
                          <a:cs typeface="Calibri" panose="020F0502020204030204" pitchFamily="34" charset="0"/>
                        </a:rPr>
                        <a:t>Felelős/</a:t>
                      </a:r>
                      <a:r>
                        <a:rPr lang="hu-HU" sz="1000" b="1" dirty="0" err="1">
                          <a:solidFill>
                            <a:schemeClr val="accent5"/>
                          </a:solidFill>
                          <a:latin typeface="Calibri" panose="020F0502020204030204" pitchFamily="34" charset="0"/>
                          <a:cs typeface="Calibri" panose="020F0502020204030204" pitchFamily="34" charset="0"/>
                        </a:rPr>
                        <a:t>ök</a:t>
                      </a:r>
                      <a:endParaRPr lang="hu-HU" sz="1000" b="1" dirty="0">
                        <a:solidFill>
                          <a:schemeClr val="accent5"/>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hu-HU" sz="1000" b="1" dirty="0">
                          <a:solidFill>
                            <a:schemeClr val="accent5"/>
                          </a:solidFill>
                          <a:latin typeface="Calibri" panose="020F0502020204030204" pitchFamily="34" charset="0"/>
                          <a:cs typeface="Calibri" panose="020F0502020204030204" pitchFamily="34" charset="0"/>
                        </a:rPr>
                        <a:t>Határidő/k</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89436208"/>
                  </a:ext>
                </a:extLst>
              </a:tr>
              <a:tr h="226587">
                <a:tc vMerge="1">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lang="hu-HU" sz="1200" b="1" i="1" kern="1200" dirty="0">
                        <a:solidFill>
                          <a:schemeClr val="tx1">
                            <a:lumMod val="50000"/>
                          </a:schemeClr>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3">
                        <a:lumMod val="10000"/>
                        <a:lumOff val="90000"/>
                      </a:schemeClr>
                    </a:solidFill>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3712151"/>
                  </a:ext>
                </a:extLst>
              </a:tr>
              <a:tr h="226587">
                <a:tc vMerge="1">
                  <a:txBody>
                    <a:bodyPr/>
                    <a:lstStyle/>
                    <a:p>
                      <a:endParaRPr lang="hu-HU"/>
                    </a:p>
                  </a:txBody>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631725"/>
                  </a:ext>
                </a:extLst>
              </a:tr>
              <a:tr h="254911">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lang="hu-HU" sz="1200" b="1" i="0" kern="1200" dirty="0">
                        <a:solidFill>
                          <a:schemeClr val="tx1">
                            <a:lumMod val="50000"/>
                          </a:schemeClr>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2504649"/>
                  </a:ext>
                </a:extLst>
              </a:tr>
            </a:tbl>
          </a:graphicData>
        </a:graphic>
      </p:graphicFrame>
    </p:spTree>
    <p:extLst>
      <p:ext uri="{BB962C8B-B14F-4D97-AF65-F5344CB8AC3E}">
        <p14:creationId xmlns:p14="http://schemas.microsoft.com/office/powerpoint/2010/main" val="1713352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B10137C-5C4B-AEB5-04F4-4B103714FD22}"/>
              </a:ext>
            </a:extLst>
          </p:cNvPr>
          <p:cNvSpPr>
            <a:spLocks noGrp="1"/>
          </p:cNvSpPr>
          <p:nvPr>
            <p:ph type="ctrTitle"/>
          </p:nvPr>
        </p:nvSpPr>
        <p:spPr/>
        <p:txBody>
          <a:bodyPr/>
          <a:lstStyle/>
          <a:p>
            <a:r>
              <a:rPr lang="hu-HU" dirty="0">
                <a:latin typeface="Calibri" panose="020F0502020204030204" pitchFamily="34" charset="0"/>
                <a:cs typeface="Calibri" panose="020F0502020204030204" pitchFamily="34" charset="0"/>
              </a:rPr>
              <a:t>Előterjesztés</a:t>
            </a:r>
            <a:endParaRPr lang="hu-HU" dirty="0"/>
          </a:p>
        </p:txBody>
      </p:sp>
      <p:sp>
        <p:nvSpPr>
          <p:cNvPr id="3" name="Szöveg helye 1">
            <a:extLst>
              <a:ext uri="{FF2B5EF4-FFF2-40B4-BE49-F238E27FC236}">
                <a16:creationId xmlns:a16="http://schemas.microsoft.com/office/drawing/2014/main" id="{F9DA0F27-EFA6-3AC0-7026-513E4C882110}"/>
              </a:ext>
            </a:extLst>
          </p:cNvPr>
          <p:cNvSpPr txBox="1">
            <a:spLocks/>
          </p:cNvSpPr>
          <p:nvPr/>
        </p:nvSpPr>
        <p:spPr>
          <a:xfrm>
            <a:off x="574755" y="1236141"/>
            <a:ext cx="11295409" cy="46393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None/>
            </a:pPr>
            <a:endParaRPr lang="hu-HU"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hu-HU" sz="1200" b="0" i="0" u="none" strike="noStrike" kern="1200" cap="none" spc="0" normalizeH="0" baseline="0" noProof="0" dirty="0">
              <a:ln>
                <a:noFill/>
              </a:ln>
              <a:solidFill>
                <a:schemeClr val="tx1">
                  <a:lumMod val="50000"/>
                </a:schemeClr>
              </a:solidFill>
              <a:effectLst/>
              <a:uLnTx/>
              <a:uFillTx/>
              <a:latin typeface="Calibri" panose="020F0502020204030204" pitchFamily="34" charset="0"/>
              <a:ea typeface="+mn-ea"/>
              <a:cs typeface="Calibri" panose="020F0502020204030204" pitchFamily="34" charset="0"/>
            </a:endParaRPr>
          </a:p>
        </p:txBody>
      </p:sp>
      <p:sp>
        <p:nvSpPr>
          <p:cNvPr id="10" name="Szövegdoboz 9">
            <a:extLst>
              <a:ext uri="{FF2B5EF4-FFF2-40B4-BE49-F238E27FC236}">
                <a16:creationId xmlns:a16="http://schemas.microsoft.com/office/drawing/2014/main" id="{C2AB049F-857A-5959-6A25-164B6008C38A}"/>
              </a:ext>
            </a:extLst>
          </p:cNvPr>
          <p:cNvSpPr txBox="1"/>
          <p:nvPr/>
        </p:nvSpPr>
        <p:spPr>
          <a:xfrm>
            <a:off x="475250" y="1165413"/>
            <a:ext cx="10959666" cy="5893921"/>
          </a:xfrm>
          <a:prstGeom prst="rect">
            <a:avLst/>
          </a:prstGeom>
          <a:noFill/>
        </p:spPr>
        <p:txBody>
          <a:bodyPr wrap="square">
            <a:spAutoFit/>
          </a:bodyPr>
          <a:lstStyle/>
          <a:p>
            <a:pPr algn="just"/>
            <a:r>
              <a:rPr lang="hu-HU" sz="1200" dirty="0">
                <a:latin typeface="Calibri" panose="020F0502020204030204" pitchFamily="34" charset="0"/>
                <a:cs typeface="Calibri" panose="020F0502020204030204" pitchFamily="34" charset="0"/>
              </a:rPr>
              <a:t>Az MBH Bank Nyrt. korábbi döntése értelmében az Integrációs Szervezet jelenlegi üzleti irányítója, az MBH Befektetési Bank Zrt. Integrációs Szervezetben meglévő tagsága és üzleti irányító szerepe tervezetten 2026. január 1. napján megszűnik tekintettel arra, hogy az MBH Befektetési Bank Zrt-</a:t>
            </a:r>
            <a:r>
              <a:rPr lang="hu-HU" sz="1200" dirty="0" err="1">
                <a:latin typeface="Calibri" panose="020F0502020204030204" pitchFamily="34" charset="0"/>
                <a:cs typeface="Calibri" panose="020F0502020204030204" pitchFamily="34" charset="0"/>
              </a:rPr>
              <a:t>nek</a:t>
            </a:r>
            <a:r>
              <a:rPr lang="hu-HU" sz="1200" dirty="0">
                <a:latin typeface="Calibri" panose="020F0502020204030204" pitchFamily="34" charset="0"/>
                <a:cs typeface="Calibri" panose="020F0502020204030204" pitchFamily="34" charset="0"/>
              </a:rPr>
              <a:t> az integrációs üzleti irányítói szerepkörben ellátandó feladatai egy alapvetően és elsősorban befektetési szolgáltatásokat nyújtó pénzügyi intézmény számára olyan plusz erőforrás igényt és adminisztratív feladatok ellátásának kötelezettségét jelenti, amely plusz terhet jelent a versenytársakhoz képest a piaci alapon történő működésben.</a:t>
            </a:r>
          </a:p>
          <a:p>
            <a:pPr algn="just"/>
            <a:endParaRPr lang="hu-HU" sz="1200" dirty="0">
              <a:solidFill>
                <a:srgbClr val="000000"/>
              </a:solidFill>
              <a:latin typeface="Calibri" panose="020F0502020204030204" pitchFamily="34" charset="0"/>
              <a:cs typeface="Calibri" panose="020F0502020204030204" pitchFamily="34" charset="0"/>
            </a:endParaRPr>
          </a:p>
          <a:p>
            <a:pPr algn="just"/>
            <a:r>
              <a:rPr lang="hu-HU" sz="1200" dirty="0">
                <a:latin typeface="Calibri" panose="020F0502020204030204" pitchFamily="34" charset="0"/>
                <a:ea typeface="Times New Roman" panose="02020603050405020304" pitchFamily="18" charset="0"/>
                <a:cs typeface="Calibri" panose="020F0502020204030204" pitchFamily="34" charset="0"/>
              </a:rPr>
              <a:t>Az Integrációs Szervezetből kilépni kívánó Integrációs üzleti irányító szervezet Integrációs Szervezeti tagsága kizárólag azt követően szűnhet meg, hogy az </a:t>
            </a:r>
            <a:r>
              <a:rPr lang="hu-HU" sz="1200" dirty="0" err="1">
                <a:latin typeface="Calibri" panose="020F0502020204030204" pitchFamily="34" charset="0"/>
                <a:ea typeface="Times New Roman" panose="02020603050405020304" pitchFamily="18" charset="0"/>
                <a:cs typeface="Calibri" panose="020F0502020204030204" pitchFamily="34" charset="0"/>
              </a:rPr>
              <a:t>Szhitv</a:t>
            </a:r>
            <a:r>
              <a:rPr lang="hu-HU" sz="1200" dirty="0">
                <a:latin typeface="Calibri" panose="020F0502020204030204" pitchFamily="34" charset="0"/>
                <a:ea typeface="Times New Roman" panose="02020603050405020304" pitchFamily="18" charset="0"/>
                <a:cs typeface="Calibri" panose="020F0502020204030204" pitchFamily="34" charset="0"/>
              </a:rPr>
              <a:t>-ben meghatározott, az Integrációs üzleti irányító szervezet Hitelintézetek integrációjával kapcsolatos feladatait és hatásköreit az Integrációs Szervezet Közgyűlése jóváhagyásával kiválasztott új Integrációs üzleti irányító szervezet átvette. A kiválasztás során az Integrációs Szervezet felé az új Integrációs üzleti irányító szervezetnek igazolnia kell alkalmasságát az integrációs üzleti irányító szervezeti feladat- és hatáskörök átvételére. Az Integrációs Szervezetnek meg kell határoznia, hogy a kiválasztott új Integrációs üzleti irányító szervezet mely – névértékű, fajtájú és sorozatú – részvényét kell az integrált hitelintézetnek tulajdonolnia az </a:t>
            </a:r>
            <a:r>
              <a:rPr lang="hu-HU" sz="1200" dirty="0" err="1">
                <a:latin typeface="Calibri" panose="020F0502020204030204" pitchFamily="34" charset="0"/>
                <a:ea typeface="Times New Roman" panose="02020603050405020304" pitchFamily="18" charset="0"/>
                <a:cs typeface="Calibri" panose="020F0502020204030204" pitchFamily="34" charset="0"/>
              </a:rPr>
              <a:t>Szhitv</a:t>
            </a:r>
            <a:r>
              <a:rPr lang="hu-HU" sz="1200" dirty="0">
                <a:latin typeface="Calibri" panose="020F0502020204030204" pitchFamily="34" charset="0"/>
                <a:ea typeface="Times New Roman" panose="02020603050405020304" pitchFamily="18" charset="0"/>
                <a:cs typeface="Calibri" panose="020F0502020204030204" pitchFamily="34" charset="0"/>
              </a:rPr>
              <a:t>. 3. § (3) és (3a) bekezdése értelmében az integrációs üzleti irányító szervezeti feladat- és hatáskörök átvételének időpontjától. </a:t>
            </a:r>
          </a:p>
          <a:p>
            <a:pPr algn="just"/>
            <a:endParaRPr lang="hu-HU" sz="1200" dirty="0">
              <a:latin typeface="Calibri" panose="020F0502020204030204" pitchFamily="34" charset="0"/>
              <a:ea typeface="Times New Roman" panose="02020603050405020304" pitchFamily="18" charset="0"/>
              <a:cs typeface="Calibri" panose="020F0502020204030204" pitchFamily="34" charset="0"/>
            </a:endParaRPr>
          </a:p>
          <a:p>
            <a:pPr algn="just"/>
            <a:r>
              <a:rPr lang="hu-HU" sz="1200" dirty="0">
                <a:latin typeface="Calibri" panose="020F0502020204030204" pitchFamily="34" charset="0"/>
                <a:cs typeface="Calibri" panose="020F0502020204030204" pitchFamily="34" charset="0"/>
              </a:rPr>
              <a:t>Az MBH Duna Bank Zrt. Igazgatósága a 62/2025.(08.14.) számú határozatában az MBH Bank Nyrt. Management </a:t>
            </a:r>
            <a:r>
              <a:rPr lang="hu-HU" sz="1200" dirty="0" err="1">
                <a:latin typeface="Calibri" panose="020F0502020204030204" pitchFamily="34" charset="0"/>
                <a:cs typeface="Calibri" panose="020F0502020204030204" pitchFamily="34" charset="0"/>
              </a:rPr>
              <a:t>Committee</a:t>
            </a:r>
            <a:r>
              <a:rPr lang="hu-HU" sz="1200" dirty="0">
                <a:latin typeface="Calibri" panose="020F0502020204030204" pitchFamily="34" charset="0"/>
                <a:cs typeface="Calibri" panose="020F0502020204030204" pitchFamily="34" charset="0"/>
              </a:rPr>
              <a:t>  222/2025(08.13)-MBHB-MC sz. MC határozata alapján elrendelte az Integrációs Szervezet üzleti irányító szerepkör MBH Duna Bank Zrt. által történő átvételének megkezdését.</a:t>
            </a:r>
          </a:p>
          <a:p>
            <a:pPr algn="just"/>
            <a:endParaRPr lang="hu-HU" sz="1100" dirty="0">
              <a:ea typeface="Aptos" panose="020B0004020202020204" pitchFamily="34" charset="0"/>
              <a:cs typeface="Times New Roman" panose="02020603050405020304" pitchFamily="18" charset="0"/>
            </a:endParaRPr>
          </a:p>
          <a:p>
            <a:pPr algn="just"/>
            <a:r>
              <a:rPr lang="hu-HU" sz="1100" dirty="0">
                <a:ea typeface="Aptos" panose="020B0004020202020204" pitchFamily="34" charset="0"/>
                <a:cs typeface="Times New Roman" panose="02020603050405020304" pitchFamily="18" charset="0"/>
              </a:rPr>
              <a:t>A</a:t>
            </a:r>
            <a:r>
              <a:rPr lang="hu-HU" sz="1200" dirty="0">
                <a:ea typeface="Aptos" panose="020B0004020202020204" pitchFamily="34" charset="0"/>
              </a:rPr>
              <a:t>z ISZ-</a:t>
            </a:r>
            <a:r>
              <a:rPr lang="hu-HU" sz="1200" dirty="0" err="1">
                <a:ea typeface="Aptos" panose="020B0004020202020204" pitchFamily="34" charset="0"/>
              </a:rPr>
              <a:t>ből</a:t>
            </a:r>
            <a:r>
              <a:rPr lang="hu-HU" sz="1200" dirty="0">
                <a:ea typeface="Aptos" panose="020B0004020202020204" pitchFamily="34" charset="0"/>
              </a:rPr>
              <a:t> kilépni kívánó integrációs üzleti irányító szervezet ISZ tagsága kizárólag azt követően szűnhet meg (</a:t>
            </a:r>
            <a:r>
              <a:rPr lang="hu-HU" sz="1200" dirty="0" err="1">
                <a:ea typeface="Aptos" panose="020B0004020202020204" pitchFamily="34" charset="0"/>
              </a:rPr>
              <a:t>Szhitv</a:t>
            </a:r>
            <a:r>
              <a:rPr lang="hu-HU" sz="1200" dirty="0">
                <a:ea typeface="Aptos" panose="020B0004020202020204" pitchFamily="34" charset="0"/>
              </a:rPr>
              <a:t>. 11/G. § (2) bekezdése alapján), hogy az integrációs üzleti irányító szervezet hitelintézetek integrációjával kapcsolatos feladatait és hatásköreit az integrációs üzleti irányító szervezet ISZ-</a:t>
            </a:r>
            <a:r>
              <a:rPr lang="hu-HU" sz="1200" dirty="0" err="1">
                <a:ea typeface="Aptos" panose="020B0004020202020204" pitchFamily="34" charset="0"/>
              </a:rPr>
              <a:t>ből</a:t>
            </a:r>
            <a:r>
              <a:rPr lang="hu-HU" sz="1200" dirty="0">
                <a:ea typeface="Aptos" panose="020B0004020202020204" pitchFamily="34" charset="0"/>
              </a:rPr>
              <a:t> történő kilépésének, valamint az e törvényben meghatározott integrációs üzleti irányító szervezet feladatait ellátó pénzügyi intézmény kiválasztásának részletszabályairól szóló rendeletben meghatározottak szerint az ISZ által kiválasztott új integrációs üzleti irányító szervezet átvette. A </a:t>
            </a:r>
            <a:r>
              <a:rPr lang="hu-HU" sz="1200" dirty="0">
                <a:ea typeface="Aptos" panose="020B0004020202020204" pitchFamily="34" charset="0"/>
                <a:sym typeface="Wingdings" panose="05000000000000000000" pitchFamily="2" charset="2"/>
              </a:rPr>
              <a:t>Rendelet </a:t>
            </a:r>
            <a:r>
              <a:rPr lang="hu-HU" sz="1200" dirty="0">
                <a:ea typeface="Aptos" panose="020B0004020202020204" pitchFamily="34" charset="0"/>
              </a:rPr>
              <a:t>megalkotására az </a:t>
            </a:r>
            <a:r>
              <a:rPr lang="hu-HU" sz="1200" dirty="0" err="1">
                <a:ea typeface="Aptos" panose="020B0004020202020204" pitchFamily="34" charset="0"/>
              </a:rPr>
              <a:t>Szhitv</a:t>
            </a:r>
            <a:r>
              <a:rPr lang="hu-HU" sz="1200" dirty="0">
                <a:ea typeface="Aptos" panose="020B0004020202020204" pitchFamily="34" charset="0"/>
              </a:rPr>
              <a:t>. 21/C. § a pénz-, tőke- és biztosítási piac szabályozásáért felelős minisztert (a Kormány tagjainak feladat- és hatásköréről szóló 182/2022. (V. 24.) Korm. rendelet 103. § (1) bekezdés 2. pontja alapján a gazdaságfejlesztési miniszter felelős a pénz-, tőke- és biztosítási piac szabályozásáért) jelölte ki. </a:t>
            </a:r>
            <a:r>
              <a:rPr lang="hu-HU" sz="1200" dirty="0">
                <a:ea typeface="Aptos" panose="020B0004020202020204" pitchFamily="34" charset="0"/>
                <a:sym typeface="Wingdings" panose="05000000000000000000" pitchFamily="2" charset="2"/>
              </a:rPr>
              <a:t> </a:t>
            </a:r>
            <a:r>
              <a:rPr lang="hu-HU" sz="1200" dirty="0">
                <a:ea typeface="Aptos" panose="020B0004020202020204" pitchFamily="34" charset="0"/>
              </a:rPr>
              <a:t>A Rendelet ugyanakkor a mai napig nem került megalkotásra. </a:t>
            </a:r>
          </a:p>
          <a:p>
            <a:pPr algn="just"/>
            <a:r>
              <a:rPr lang="hu-HU" sz="1200" dirty="0"/>
              <a:t>Az anyabak tájékoztatása alapján kiadásra került egy MNB állásfoglalás, amely megerősítette, hogy</a:t>
            </a:r>
            <a:r>
              <a:rPr lang="hu-HU" sz="1200" dirty="0">
                <a:ea typeface="Aptos" panose="020B0004020202020204" pitchFamily="34" charset="0"/>
              </a:rPr>
              <a:t> az integrációs üzleti irányító szervezeti jogkör MBH Befektetési Bank Zrt általi átadása és MBH Duna Bank Zrt általi átvétele, illetve az MBH Befektetési Bank Zrt kilépése megvalósulhat az </a:t>
            </a:r>
            <a:r>
              <a:rPr lang="hu-HU" sz="1200" dirty="0" err="1">
                <a:ea typeface="Aptos" panose="020B0004020202020204" pitchFamily="34" charset="0"/>
              </a:rPr>
              <a:t>Szhitv</a:t>
            </a:r>
            <a:r>
              <a:rPr lang="hu-HU" sz="1200" dirty="0">
                <a:ea typeface="Aptos" panose="020B0004020202020204" pitchFamily="34" charset="0"/>
              </a:rPr>
              <a:t>. 21/C. §-a szerinti Rendelet megalkotásának hiányában is, feltéve, hogy a szerepkör átadására, illetve a kilépésre, az </a:t>
            </a:r>
            <a:r>
              <a:rPr lang="hu-HU" sz="1200" dirty="0" err="1">
                <a:ea typeface="Aptos" panose="020B0004020202020204" pitchFamily="34" charset="0"/>
              </a:rPr>
              <a:t>Szhitv</a:t>
            </a:r>
            <a:r>
              <a:rPr lang="hu-HU" sz="1200" dirty="0">
                <a:ea typeface="Aptos" panose="020B0004020202020204" pitchFamily="34" charset="0"/>
              </a:rPr>
              <a:t>. megfelelő rendelkezéseinek betartásával kerül sor.</a:t>
            </a:r>
          </a:p>
          <a:p>
            <a:endParaRPr lang="hu-HU" sz="1200" dirty="0"/>
          </a:p>
          <a:p>
            <a:endParaRPr lang="hu-HU" sz="1200" b="1" dirty="0"/>
          </a:p>
          <a:p>
            <a:pPr algn="just"/>
            <a:endParaRPr lang="hu-HU" sz="1100" dirty="0">
              <a:solidFill>
                <a:srgbClr val="000000"/>
              </a:solidFill>
              <a:latin typeface="Calibri" panose="020F0502020204030204" pitchFamily="34" charset="0"/>
            </a:endParaRPr>
          </a:p>
          <a:p>
            <a:pPr algn="just"/>
            <a:endParaRPr lang="hu-HU" sz="1100" dirty="0">
              <a:solidFill>
                <a:srgbClr val="000000"/>
              </a:solidFill>
              <a:latin typeface="Calibri" panose="020F0502020204030204" pitchFamily="34" charset="0"/>
            </a:endParaRPr>
          </a:p>
          <a:p>
            <a:pPr marL="228600" indent="-228600" algn="just">
              <a:buAutoNum type="arabicPeriod"/>
            </a:pPr>
            <a:endParaRPr lang="hu-HU" sz="1100" dirty="0">
              <a:solidFill>
                <a:srgbClr val="000000"/>
              </a:solidFill>
              <a:latin typeface="Calibri" panose="020F0502020204030204" pitchFamily="34" charset="0"/>
            </a:endParaRPr>
          </a:p>
          <a:p>
            <a:pPr marL="228600" indent="-228600" algn="just">
              <a:buAutoNum type="arabicPeriod"/>
            </a:pPr>
            <a:endParaRPr lang="hu-HU" sz="1100" dirty="0">
              <a:solidFill>
                <a:srgbClr val="000000"/>
              </a:solidFill>
              <a:latin typeface="Calibri" panose="020F0502020204030204" pitchFamily="34" charset="0"/>
            </a:endParaRPr>
          </a:p>
          <a:p>
            <a:pPr marL="228600" indent="-228600" algn="just">
              <a:buAutoNum type="arabicPeriod"/>
            </a:pPr>
            <a:endParaRPr lang="hu-HU" sz="1100" dirty="0">
              <a:solidFill>
                <a:srgbClr val="000000"/>
              </a:solidFill>
              <a:latin typeface="Calibri" panose="020F0502020204030204" pitchFamily="34" charset="0"/>
            </a:endParaRPr>
          </a:p>
          <a:p>
            <a:pPr marL="228600" indent="-228600" algn="just">
              <a:buAutoNum type="arabicPeriod"/>
            </a:pPr>
            <a:endParaRPr lang="hu-HU" sz="11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735202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a:extLst>
              <a:ext uri="{FF2B5EF4-FFF2-40B4-BE49-F238E27FC236}">
                <a16:creationId xmlns:a16="http://schemas.microsoft.com/office/drawing/2014/main" id="{B1D8CDA8-762A-813F-03E4-573BB6A5BF1A}"/>
              </a:ext>
            </a:extLst>
          </p:cNvPr>
          <p:cNvSpPr>
            <a:spLocks noGrp="1"/>
          </p:cNvSpPr>
          <p:nvPr>
            <p:ph type="body" sz="quarter" idx="10"/>
          </p:nvPr>
        </p:nvSpPr>
        <p:spPr>
          <a:xfrm>
            <a:off x="353112" y="432620"/>
            <a:ext cx="10961684" cy="5055265"/>
          </a:xfrm>
        </p:spPr>
        <p:txBody>
          <a:bodyPr>
            <a:normAutofit/>
          </a:bodyPr>
          <a:lstStyle/>
          <a:p>
            <a:pPr algn="just"/>
            <a:endParaRPr lang="hu-HU" sz="1200" dirty="0"/>
          </a:p>
          <a:p>
            <a:pPr algn="just"/>
            <a:r>
              <a:rPr lang="hu-HU" sz="1200" dirty="0"/>
              <a:t>Az irányítási szerepkör átadása és az Integrációból való kilépés tervezetten 2026. </a:t>
            </a:r>
            <a:r>
              <a:rPr lang="hu-HU" sz="1200"/>
              <a:t>január 1. napján </a:t>
            </a:r>
            <a:r>
              <a:rPr lang="hu-HU" sz="1200" dirty="0"/>
              <a:t>valósul meg. A projekt elindítását és végrehajtását az MBH Bank Nyrt. Nemzetközi- és Bankkapcsolatok, Akvizíció és Hitelintézeti Csoportirányítás terület koordinálja. </a:t>
            </a:r>
          </a:p>
          <a:p>
            <a:pPr algn="just"/>
            <a:r>
              <a:rPr lang="hu-HU" sz="1200" dirty="0"/>
              <a:t>Az anyabank tájékoztatása alapján a Befektetési Bank és leányvállalatai egy körének Integrációból való kilépése és a csoportirányító személyének változása esetén </a:t>
            </a:r>
          </a:p>
          <a:p>
            <a:pPr algn="just"/>
            <a:r>
              <a:rPr lang="hu-HU" sz="1200" dirty="0"/>
              <a:t>- az egyedi és konszolidált pénzügyi kimutatásokban várhatóan nem fogja szükségessé tenni értékvesztés elszámolását</a:t>
            </a:r>
          </a:p>
          <a:p>
            <a:pPr lvl="0" algn="just"/>
            <a:r>
              <a:rPr lang="hu-HU" sz="1200" b="1" dirty="0"/>
              <a:t>- </a:t>
            </a:r>
            <a:r>
              <a:rPr lang="hu-HU" sz="1200" dirty="0"/>
              <a:t>a tőkemegfelelés teljesül minden entitás és egyedi/konszolidált nézet esetében is</a:t>
            </a:r>
          </a:p>
          <a:p>
            <a:pPr algn="just"/>
            <a:r>
              <a:rPr lang="hu-HU" sz="1200" dirty="0"/>
              <a:t>- a </a:t>
            </a:r>
            <a:r>
              <a:rPr lang="hu-HU" sz="1200" dirty="0" err="1"/>
              <a:t>szubkonszolidált</a:t>
            </a:r>
            <a:r>
              <a:rPr lang="hu-HU" sz="1200" dirty="0"/>
              <a:t> integrációs csoport konszolidációját végrehajtó integrációs üzleti irányító személyének a változása nem fog a számviteli és a konszolidációs gyakorlatban változást okozni</a:t>
            </a:r>
          </a:p>
          <a:p>
            <a:pPr lvl="0" algn="just"/>
            <a:r>
              <a:rPr lang="hu-HU" sz="1200" dirty="0"/>
              <a:t>- az MBH Duna Bank Zrt. által vezetett </a:t>
            </a:r>
            <a:r>
              <a:rPr lang="hu-HU" sz="1200" dirty="0" err="1"/>
              <a:t>szubkonszolidált</a:t>
            </a:r>
            <a:r>
              <a:rPr lang="hu-HU" sz="1200" dirty="0"/>
              <a:t> szinten is teljesülnek a tőkemegfelelési minimum elvárások és nem sérülnek a </a:t>
            </a:r>
            <a:r>
              <a:rPr lang="hu-HU" sz="1200" dirty="0" err="1"/>
              <a:t>Hpt</a:t>
            </a:r>
            <a:r>
              <a:rPr lang="hu-HU" sz="1200" dirty="0"/>
              <a:t> limitek az irányítói szerepkör átvételét és az MBH  Befektetési Bank kilépését követően.</a:t>
            </a:r>
          </a:p>
          <a:p>
            <a:pPr algn="just"/>
            <a:r>
              <a:rPr lang="hu-HU" sz="1200" dirty="0"/>
              <a:t>Az MBH DUNA Bank Zrt. előzetes becslése alapján az üzleti irányító szerep átvételével kapcsolatos feladatok ellátása éves szinten cc. 100 millió forintos költséget jelent, a bevételi oldalon megtérülés nem merül fel.   </a:t>
            </a:r>
          </a:p>
        </p:txBody>
      </p:sp>
    </p:spTree>
    <p:extLst>
      <p:ext uri="{BB962C8B-B14F-4D97-AF65-F5344CB8AC3E}">
        <p14:creationId xmlns:p14="http://schemas.microsoft.com/office/powerpoint/2010/main" val="3037736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B10137C-5C4B-AEB5-04F4-4B103714FD22}"/>
              </a:ext>
            </a:extLst>
          </p:cNvPr>
          <p:cNvSpPr>
            <a:spLocks noGrp="1"/>
          </p:cNvSpPr>
          <p:nvPr>
            <p:ph type="ctrTitle"/>
          </p:nvPr>
        </p:nvSpPr>
        <p:spPr/>
        <p:txBody>
          <a:bodyPr/>
          <a:lstStyle/>
          <a:p>
            <a:r>
              <a:rPr lang="hu-HU" dirty="0"/>
              <a:t>Melléklet</a:t>
            </a:r>
          </a:p>
        </p:txBody>
      </p:sp>
      <p:graphicFrame>
        <p:nvGraphicFramePr>
          <p:cNvPr id="5" name="Table 3">
            <a:extLst>
              <a:ext uri="{FF2B5EF4-FFF2-40B4-BE49-F238E27FC236}">
                <a16:creationId xmlns:a16="http://schemas.microsoft.com/office/drawing/2014/main" id="{9658391C-35C7-7A8F-1A32-784DE30022F5}"/>
              </a:ext>
            </a:extLst>
          </p:cNvPr>
          <p:cNvGraphicFramePr>
            <a:graphicFrameLocks noGrp="1"/>
          </p:cNvGraphicFramePr>
          <p:nvPr>
            <p:extLst>
              <p:ext uri="{D42A27DB-BD31-4B8C-83A1-F6EECF244321}">
                <p14:modId xmlns:p14="http://schemas.microsoft.com/office/powerpoint/2010/main" val="733605821"/>
              </p:ext>
            </p:extLst>
          </p:nvPr>
        </p:nvGraphicFramePr>
        <p:xfrm>
          <a:off x="1039906" y="1264887"/>
          <a:ext cx="9887925" cy="1517916"/>
        </p:xfrm>
        <a:graphic>
          <a:graphicData uri="http://schemas.openxmlformats.org/drawingml/2006/table">
            <a:tbl>
              <a:tblPr firstRow="1" bandRow="1">
                <a:tableStyleId>{5C22544A-7EE6-4342-B048-85BDC9FD1C3A}</a:tableStyleId>
              </a:tblPr>
              <a:tblGrid>
                <a:gridCol w="2079812">
                  <a:extLst>
                    <a:ext uri="{9D8B030D-6E8A-4147-A177-3AD203B41FA5}">
                      <a16:colId xmlns:a16="http://schemas.microsoft.com/office/drawing/2014/main" val="1027535583"/>
                    </a:ext>
                  </a:extLst>
                </a:gridCol>
                <a:gridCol w="7808113">
                  <a:extLst>
                    <a:ext uri="{9D8B030D-6E8A-4147-A177-3AD203B41FA5}">
                      <a16:colId xmlns:a16="http://schemas.microsoft.com/office/drawing/2014/main" val="1774087609"/>
                    </a:ext>
                  </a:extLst>
                </a:gridCol>
              </a:tblGrid>
              <a:tr h="488514">
                <a:tc>
                  <a:txBody>
                    <a:bodyPr/>
                    <a:lstStyle/>
                    <a:p>
                      <a:pPr algn="ctr"/>
                      <a:r>
                        <a:rPr lang="hu-HU" sz="1200" b="1" i="1" dirty="0">
                          <a:solidFill>
                            <a:schemeClr val="accent5"/>
                          </a:solidFill>
                          <a:latin typeface="Calibri" panose="020F0502020204030204" pitchFamily="34" charset="0"/>
                          <a:cs typeface="Calibri" panose="020F0502020204030204" pitchFamily="34" charset="0"/>
                        </a:rPr>
                        <a:t>Melléklet száma </a:t>
                      </a:r>
                      <a:endParaRPr lang="en-US" sz="1200" b="1" i="1" dirty="0">
                        <a:solidFill>
                          <a:schemeClr val="accent5"/>
                        </a:solidFill>
                        <a:latin typeface="Calibri" panose="020F0502020204030204" pitchFamily="34" charset="0"/>
                        <a:cs typeface="Calibri" panose="020F0502020204030204" pitchFamily="34" charset="0"/>
                      </a:endParaRPr>
                    </a:p>
                  </a:txBody>
                  <a:tcPr anchor="ctr">
                    <a:solidFill>
                      <a:srgbClr val="6EC3BF"/>
                    </a:solidFill>
                  </a:tcPr>
                </a:tc>
                <a:tc>
                  <a:txBody>
                    <a:bodyPr/>
                    <a:lstStyle/>
                    <a:p>
                      <a:r>
                        <a:rPr lang="hu-HU" sz="1200" dirty="0">
                          <a:solidFill>
                            <a:schemeClr val="accent5"/>
                          </a:solidFill>
                          <a:latin typeface="Calibri" panose="020F0502020204030204" pitchFamily="34" charset="0"/>
                          <a:cs typeface="Calibri" panose="020F0502020204030204" pitchFamily="34" charset="0"/>
                        </a:rPr>
                        <a:t>Melléklet megnevezése </a:t>
                      </a:r>
                      <a:endParaRPr lang="en-US" sz="1200" dirty="0">
                        <a:solidFill>
                          <a:schemeClr val="accent5"/>
                        </a:solidFill>
                        <a:latin typeface="Calibri" panose="020F0502020204030204" pitchFamily="34" charset="0"/>
                        <a:cs typeface="Calibri" panose="020F0502020204030204" pitchFamily="34" charset="0"/>
                      </a:endParaRPr>
                    </a:p>
                  </a:txBody>
                  <a:tcPr anchor="ctr">
                    <a:solidFill>
                      <a:srgbClr val="6EC3BF"/>
                    </a:solidFill>
                  </a:tcPr>
                </a:tc>
                <a:extLst>
                  <a:ext uri="{0D108BD9-81ED-4DB2-BD59-A6C34878D82A}">
                    <a16:rowId xmlns:a16="http://schemas.microsoft.com/office/drawing/2014/main" val="2956309031"/>
                  </a:ext>
                </a:extLst>
              </a:tr>
              <a:tr h="697426">
                <a:tc>
                  <a:txBody>
                    <a:bodyPr/>
                    <a:lstStyle/>
                    <a:p>
                      <a:pPr algn="l"/>
                      <a:r>
                        <a:rPr lang="hu-HU" sz="1200" b="1" dirty="0">
                          <a:solidFill>
                            <a:schemeClr val="accent5"/>
                          </a:solidFill>
                          <a:latin typeface="Calibri" panose="020F0502020204030204" pitchFamily="34" charset="0"/>
                          <a:cs typeface="Calibri" panose="020F0502020204030204" pitchFamily="34" charset="0"/>
                        </a:rPr>
                        <a:t>1. számú melléklet</a:t>
                      </a:r>
                      <a:endParaRPr lang="en-US" sz="1200" b="1" dirty="0">
                        <a:solidFill>
                          <a:schemeClr val="accent5"/>
                        </a:solidFill>
                        <a:latin typeface="Calibri" panose="020F0502020204030204" pitchFamily="34" charset="0"/>
                        <a:cs typeface="Calibri" panose="020F050202020403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100" kern="1200" dirty="0">
                          <a:solidFill>
                            <a:schemeClr val="dk1"/>
                          </a:solidFill>
                          <a:effectLst/>
                          <a:latin typeface="Calibri" panose="020F0502020204030204" pitchFamily="34" charset="0"/>
                          <a:ea typeface="+mn-ea"/>
                          <a:cs typeface="Calibri" panose="020F0502020204030204" pitchFamily="34" charset="0"/>
                        </a:rPr>
                        <a:t>ISZ üzleti irányítói feladatok ellátása – alkalmassági feltételek </a:t>
                      </a:r>
                      <a:endParaRPr lang="en-US" sz="1100" i="1" kern="1200" dirty="0">
                        <a:solidFill>
                          <a:schemeClr val="dk1"/>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524166807"/>
                  </a:ext>
                </a:extLst>
              </a:tr>
              <a:tr h="3319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accent5"/>
                        </a:solidFill>
                        <a:latin typeface="Calibri" panose="020F0502020204030204" pitchFamily="34" charset="0"/>
                        <a:cs typeface="Calibri" panose="020F050202020403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Calibri" panose="020F0502020204030204" pitchFamily="34" charset="0"/>
                        <a:cs typeface="Calibri" panose="020F0502020204030204" pitchFamily="34" charset="0"/>
                      </a:endParaRPr>
                    </a:p>
                  </a:txBody>
                  <a:tcPr>
                    <a:solidFill>
                      <a:schemeClr val="bg1"/>
                    </a:solidFill>
                  </a:tcPr>
                </a:tc>
                <a:extLst>
                  <a:ext uri="{0D108BD9-81ED-4DB2-BD59-A6C34878D82A}">
                    <a16:rowId xmlns:a16="http://schemas.microsoft.com/office/drawing/2014/main" val="249681773"/>
                  </a:ext>
                </a:extLst>
              </a:tr>
            </a:tbl>
          </a:graphicData>
        </a:graphic>
      </p:graphicFrame>
      <p:graphicFrame>
        <p:nvGraphicFramePr>
          <p:cNvPr id="6" name="Táblázat 5">
            <a:extLst>
              <a:ext uri="{FF2B5EF4-FFF2-40B4-BE49-F238E27FC236}">
                <a16:creationId xmlns:a16="http://schemas.microsoft.com/office/drawing/2014/main" id="{2ECD83B1-3362-F16A-325E-32F7B790C1A0}"/>
              </a:ext>
            </a:extLst>
          </p:cNvPr>
          <p:cNvGraphicFramePr>
            <a:graphicFrameLocks noGrp="1"/>
          </p:cNvGraphicFramePr>
          <p:nvPr/>
        </p:nvGraphicFramePr>
        <p:xfrm>
          <a:off x="3356659" y="6238119"/>
          <a:ext cx="6688158" cy="252028"/>
        </p:xfrm>
        <a:graphic>
          <a:graphicData uri="http://schemas.openxmlformats.org/drawingml/2006/table">
            <a:tbl>
              <a:tblPr firstRow="1" firstCol="1" lastRow="1" lastCol="1" bandRow="1" bandCol="1">
                <a:tableStyleId>{2D5ABB26-0587-4C30-8999-92F81FD0307C}</a:tableStyleId>
              </a:tblPr>
              <a:tblGrid>
                <a:gridCol w="162560">
                  <a:extLst>
                    <a:ext uri="{9D8B030D-6E8A-4147-A177-3AD203B41FA5}">
                      <a16:colId xmlns:a16="http://schemas.microsoft.com/office/drawing/2014/main" val="20000"/>
                    </a:ext>
                  </a:extLst>
                </a:gridCol>
                <a:gridCol w="6525598">
                  <a:extLst>
                    <a:ext uri="{9D8B030D-6E8A-4147-A177-3AD203B41FA5}">
                      <a16:colId xmlns:a16="http://schemas.microsoft.com/office/drawing/2014/main" val="20001"/>
                    </a:ext>
                  </a:extLst>
                </a:gridCol>
              </a:tblGrid>
              <a:tr h="252028">
                <a:tc>
                  <a:txBody>
                    <a:bodyPr/>
                    <a:lstStyle/>
                    <a:p>
                      <a:pPr algn="r">
                        <a:spcBef>
                          <a:spcPts val="600"/>
                        </a:spcBef>
                        <a:spcAft>
                          <a:spcPts val="600"/>
                        </a:spcAft>
                      </a:pPr>
                      <a:endParaRPr lang="hu-HU" sz="1200" b="1" i="0" kern="1200" dirty="0">
                        <a:solidFill>
                          <a:schemeClr val="tx1"/>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600"/>
                        </a:spcBef>
                        <a:spcAft>
                          <a:spcPts val="600"/>
                        </a:spcAft>
                        <a:buClrTx/>
                        <a:buSzTx/>
                        <a:buFontTx/>
                        <a:buNone/>
                        <a:tabLst/>
                        <a:defRPr/>
                      </a:pPr>
                      <a:r>
                        <a:rPr lang="hu-HU" sz="1200" b="0" i="1" dirty="0">
                          <a:effectLst/>
                          <a:highlight>
                            <a:srgbClr val="FFFFFF"/>
                          </a:highlight>
                          <a:latin typeface="Calibri" panose="020F0502020204030204" pitchFamily="34" charset="0"/>
                          <a:ea typeface="Times New Roman"/>
                          <a:cs typeface="Calibri" panose="020F0502020204030204" pitchFamily="34" charset="0"/>
                        </a:rPr>
                        <a:t>[Mellékleteket az előterjesztés csatolmányaként kérjük megküldeni]</a:t>
                      </a: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43736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Office Theme">
  <a:themeElements>
    <a:clrScheme name="Custom 3">
      <a:dk1>
        <a:srgbClr val="213768"/>
      </a:dk1>
      <a:lt1>
        <a:srgbClr val="FFFFFF"/>
      </a:lt1>
      <a:dk2>
        <a:srgbClr val="213768"/>
      </a:dk2>
      <a:lt2>
        <a:srgbClr val="FFFFFF"/>
      </a:lt2>
      <a:accent1>
        <a:srgbClr val="6EC3BF"/>
      </a:accent1>
      <a:accent2>
        <a:srgbClr val="E5074C"/>
      </a:accent2>
      <a:accent3>
        <a:srgbClr val="8E1C6C"/>
      </a:accent3>
      <a:accent4>
        <a:srgbClr val="6EC3BF"/>
      </a:accent4>
      <a:accent5>
        <a:srgbClr val="213768"/>
      </a:accent5>
      <a:accent6>
        <a:srgbClr val="8E1C6C"/>
      </a:accent6>
      <a:hlink>
        <a:srgbClr val="6EC3BF"/>
      </a:hlink>
      <a:folHlink>
        <a:srgbClr val="8E1C6C"/>
      </a:folHlink>
    </a:clrScheme>
    <a:fontScheme name="1. egyéni séma">
      <a:majorFont>
        <a:latin typeface="Panton Black Caps"/>
        <a:ea typeface=""/>
        <a:cs typeface=""/>
      </a:majorFont>
      <a:minorFont>
        <a:latin typeface="Panton Light Cap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yar Bankholding PowerPoint Template" id="{CF3C66F4-72F2-A847-A3C5-BCA019B85B04}" vid="{5C38CAE6-174E-3543-99BC-7CB1585DAB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um" ma:contentTypeID="0x010100F5F805F4F1B8F9478C6A5CB31C3F126A" ma:contentTypeVersion="0" ma:contentTypeDescription="Új dokumentum létrehozása." ma:contentTypeScope="" ma:versionID="0abd5cad353ef47b1b4dab1330486e0a">
  <xsd:schema xmlns:xsd="http://www.w3.org/2001/XMLSchema" xmlns:p="http://schemas.microsoft.com/office/2006/metadata/properties" targetNamespace="http://schemas.microsoft.com/office/2006/metadata/properties" ma:root="true" ma:fieldsID="b0d536f129c651b6788987fff2486af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artalomtípus" ma:readOnly="true"/>
        <xsd:element ref="dc:title" minOccurs="0" maxOccurs="1" ma:index="4" ma:displayName="Cím"/>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4B5455E5-5382-4305-8C0F-C36F03D9609F}">
  <ds:schemaRefs>
    <ds:schemaRef ds:uri="http://schemas.microsoft.com/sharepoint/v3/contenttype/forms"/>
  </ds:schemaRefs>
</ds:datastoreItem>
</file>

<file path=customXml/itemProps2.xml><?xml version="1.0" encoding="utf-8"?>
<ds:datastoreItem xmlns:ds="http://schemas.openxmlformats.org/officeDocument/2006/customXml" ds:itemID="{6707BC41-8A7C-4942-AF09-9F476D34F6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E0B8B35D-1C47-43E6-9735-A1A8834CD2AE}">
  <ds:schemaRefs>
    <ds:schemaRef ds:uri="http://purl.org/dc/elements/1.1/"/>
    <ds:schemaRef ds:uri="http://schemas.openxmlformats.org/package/2006/metadata/core-properties"/>
    <ds:schemaRef ds:uri="http://purl.org/dc/terms/"/>
    <ds:schemaRef ds:uri="http://www.w3.org/XML/1998/namespace"/>
    <ds:schemaRef ds:uri="http://schemas.microsoft.com/office/2006/documentManagement/typ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979</TotalTime>
  <Words>1082</Words>
  <Application>Microsoft Office PowerPoint</Application>
  <PresentationFormat>Szélesvásznú</PresentationFormat>
  <Paragraphs>66</Paragraphs>
  <Slides>5</Slides>
  <Notes>2</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5</vt:i4>
      </vt:variant>
    </vt:vector>
  </HeadingPairs>
  <TitlesOfParts>
    <vt:vector size="11" baseType="lpstr">
      <vt:lpstr>Aptos</vt:lpstr>
      <vt:lpstr>Arial</vt:lpstr>
      <vt:lpstr>Calibri</vt:lpstr>
      <vt:lpstr>Calibri Light</vt:lpstr>
      <vt:lpstr>Wingdings</vt:lpstr>
      <vt:lpstr>Office Theme</vt:lpstr>
      <vt:lpstr>DÖNTÉS A SZÖVETKEZETI HITELINTÉZETEK INTEGRÁCIÓJÁRÓL ÉS EGYES GAZDASÁGI TÁRGYÚ JOGSZABÁLYOK MÓDOSÍTÁSÁRÓL SZÓLÓ 2013. ÉVI CXXXV. TÖRVÉNY SZERINTI INTEGRÁCIÓS ÜZLETI IRÁNYÍTÓ SZEREP ÁTVÉTELÉRŐL </vt:lpstr>
      <vt:lpstr>Vezetői összefoglaló </vt:lpstr>
      <vt:lpstr>Előterjesztés</vt:lpstr>
      <vt:lpstr>PowerPoint-bemutató</vt:lpstr>
      <vt:lpstr>Melléklet</vt:lpstr>
    </vt:vector>
  </TitlesOfParts>
  <Company>MKB Bank Zrt.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Koltai Dániel</dc:creator>
  <cp:lastModifiedBy>Eszenyiné Csillag Erika</cp:lastModifiedBy>
  <cp:revision>354</cp:revision>
  <cp:lastPrinted>2025-10-06T09:24:15Z</cp:lastPrinted>
  <dcterms:created xsi:type="dcterms:W3CDTF">2018-02-16T08:48:44Z</dcterms:created>
  <dcterms:modified xsi:type="dcterms:W3CDTF">2025-10-09T09:18:22Z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2f12af3-0796-431f-a19a-471c0cc3d607_Enabled">
    <vt:lpwstr>true</vt:lpwstr>
  </property>
  <property fmtid="{D5CDD505-2E9C-101B-9397-08002B2CF9AE}" pid="3" name="MSIP_Label_82f12af3-0796-431f-a19a-471c0cc3d607_SetDate">
    <vt:lpwstr>2023-12-21T15:29:54Z</vt:lpwstr>
  </property>
  <property fmtid="{D5CDD505-2E9C-101B-9397-08002B2CF9AE}" pid="4" name="MSIP_Label_82f12af3-0796-431f-a19a-471c0cc3d607_Method">
    <vt:lpwstr>Standard</vt:lpwstr>
  </property>
  <property fmtid="{D5CDD505-2E9C-101B-9397-08002B2CF9AE}" pid="5" name="MSIP_Label_82f12af3-0796-431f-a19a-471c0cc3d607_Name">
    <vt:lpwstr>Üzleti_dokumentum_label</vt:lpwstr>
  </property>
  <property fmtid="{D5CDD505-2E9C-101B-9397-08002B2CF9AE}" pid="6" name="MSIP_Label_82f12af3-0796-431f-a19a-471c0cc3d607_SiteId">
    <vt:lpwstr>3f1a84fb-1d1d-4d38-9411-8d0bfc17bc3f</vt:lpwstr>
  </property>
  <property fmtid="{D5CDD505-2E9C-101B-9397-08002B2CF9AE}" pid="7" name="MSIP_Label_82f12af3-0796-431f-a19a-471c0cc3d607_ActionId">
    <vt:lpwstr>3fe84499-4015-4c0e-8733-98d0eb05177e</vt:lpwstr>
  </property>
  <property fmtid="{D5CDD505-2E9C-101B-9397-08002B2CF9AE}" pid="8" name="MSIP_Label_82f12af3-0796-431f-a19a-471c0cc3d607_ContentBits">
    <vt:lpwstr>0</vt:lpwstr>
  </property>
</Properties>
</file>