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85" r:id="rId4"/>
  </p:sldMasterIdLst>
  <p:notesMasterIdLst>
    <p:notesMasterId r:id="rId12"/>
  </p:notesMasterIdLst>
  <p:handoutMasterIdLst>
    <p:handoutMasterId r:id="rId13"/>
  </p:handoutMasterIdLst>
  <p:sldIdLst>
    <p:sldId id="355" r:id="rId5"/>
    <p:sldId id="358" r:id="rId6"/>
    <p:sldId id="362" r:id="rId7"/>
    <p:sldId id="363" r:id="rId8"/>
    <p:sldId id="364" r:id="rId9"/>
    <p:sldId id="365" r:id="rId10"/>
    <p:sldId id="359" r:id="rId11"/>
  </p:sldIdLst>
  <p:sldSz cx="12192000" cy="6858000"/>
  <p:notesSz cx="6858000" cy="9144000"/>
  <p:custDataLst>
    <p:tags r:id="rId14"/>
  </p:custDataLst>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ndrodi, Zsombor" initials="EZ" lastIdx="19" clrIdx="0">
    <p:extLst>
      <p:ext uri="{19B8F6BF-5375-455C-9EA6-DF929625EA0E}">
        <p15:presenceInfo xmlns:p15="http://schemas.microsoft.com/office/powerpoint/2012/main" userId="S::zendrodi@deloittece.com::9b8d365f-d677-44eb-bca4-8f6afee08357" providerId="AD"/>
      </p:ext>
    </p:extLst>
  </p:cmAuthor>
  <p:cmAuthor id="2" name="Bán Erika" initials="BE" lastIdx="4" clrIdx="1">
    <p:extLst>
      <p:ext uri="{19B8F6BF-5375-455C-9EA6-DF929625EA0E}">
        <p15:presenceInfo xmlns:p15="http://schemas.microsoft.com/office/powerpoint/2012/main" userId="Bán Eri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32832"/>
    <a:srgbClr val="6EC3BF"/>
    <a:srgbClr val="5ABCC4"/>
    <a:srgbClr val="F2F2F2"/>
    <a:srgbClr val="03285E"/>
    <a:srgbClr val="187697"/>
    <a:srgbClr val="BD9359"/>
    <a:srgbClr val="A123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Közepesen sötét stílus 2 – 2.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Közepesen sötét stílus 2 – 4.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Világos stílus 3 – 4. jelölőszín">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Világos stílus 2 – 4. jelölőszín">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75DCB02-9BB8-47FD-8907-85C794F793BA}" styleName="Téma alapján készült stílus 1 – 4. jelölőszín">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Közepesen sötét stílus 1 – 4. jelölőszín">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8D230F3-CF80-4859-8CE7-A43EE81993B5}" styleName="Világos stílus 1 – 6. jelölőszín">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Világos stílus 3 – 6. jelölőszín">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31" autoAdjust="0"/>
    <p:restoredTop sz="96395" autoAdjust="0"/>
  </p:normalViewPr>
  <p:slideViewPr>
    <p:cSldViewPr snapToGrid="0">
      <p:cViewPr varScale="1">
        <p:scale>
          <a:sx n="99" d="100"/>
          <a:sy n="99" d="100"/>
        </p:scale>
        <p:origin x="1236" y="7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5" d="100"/>
          <a:sy n="85" d="100"/>
        </p:scale>
        <p:origin x="380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1EA495-14E3-4668-965A-60412E8227E0}" type="datetimeFigureOut">
              <a:rPr lang="hu-HU" smtClean="0"/>
              <a:t>2025.10.13.</a:t>
            </a:fld>
            <a:endParaRPr lang="hu-HU"/>
          </a:p>
        </p:txBody>
      </p:sp>
      <p:sp>
        <p:nvSpPr>
          <p:cNvPr id="4" name="Élőláb hely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5" name="Dia számának hely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D00E5B-B95B-43D4-8C43-FEB72BAFFB5E}" type="slidenum">
              <a:rPr lang="hu-HU" smtClean="0"/>
              <a:t>‹#›</a:t>
            </a:fld>
            <a:endParaRPr lang="hu-HU"/>
          </a:p>
        </p:txBody>
      </p:sp>
    </p:spTree>
    <p:extLst>
      <p:ext uri="{BB962C8B-B14F-4D97-AF65-F5344CB8AC3E}">
        <p14:creationId xmlns:p14="http://schemas.microsoft.com/office/powerpoint/2010/main" val="152586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17FFA5-4801-CF4D-BCE9-49E8E1B41259}" type="datetimeFigureOut">
              <a:rPr lang="en-US" smtClean="0"/>
              <a:t>10/13/2025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D8F6DD-A553-4241-A10E-5D0A7EC71C81}" type="slidenum">
              <a:rPr lang="en-US" smtClean="0"/>
              <a:t>‹#›</a:t>
            </a:fld>
            <a:endParaRPr lang="en-US"/>
          </a:p>
        </p:txBody>
      </p:sp>
    </p:spTree>
    <p:extLst>
      <p:ext uri="{BB962C8B-B14F-4D97-AF65-F5344CB8AC3E}">
        <p14:creationId xmlns:p14="http://schemas.microsoft.com/office/powerpoint/2010/main" val="259939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CED8F6DD-A553-4241-A10E-5D0A7EC71C81}" type="slidenum">
              <a:rPr lang="en-US" smtClean="0"/>
              <a:t>1</a:t>
            </a:fld>
            <a:endParaRPr lang="en-US"/>
          </a:p>
        </p:txBody>
      </p:sp>
    </p:spTree>
    <p:extLst>
      <p:ext uri="{BB962C8B-B14F-4D97-AF65-F5344CB8AC3E}">
        <p14:creationId xmlns:p14="http://schemas.microsoft.com/office/powerpoint/2010/main" val="2178385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CED8F6DD-A553-4241-A10E-5D0A7EC71C81}" type="slidenum">
              <a:rPr lang="en-US" smtClean="0"/>
              <a:t>2</a:t>
            </a:fld>
            <a:endParaRPr lang="en-US"/>
          </a:p>
        </p:txBody>
      </p:sp>
    </p:spTree>
    <p:extLst>
      <p:ext uri="{BB962C8B-B14F-4D97-AF65-F5344CB8AC3E}">
        <p14:creationId xmlns:p14="http://schemas.microsoft.com/office/powerpoint/2010/main" val="396816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CED8F6DD-A553-4241-A10E-5D0A7EC71C81}" type="slidenum">
              <a:rPr lang="en-US" smtClean="0"/>
              <a:t>3</a:t>
            </a:fld>
            <a:endParaRPr lang="en-US"/>
          </a:p>
        </p:txBody>
      </p:sp>
    </p:spTree>
    <p:extLst>
      <p:ext uri="{BB962C8B-B14F-4D97-AF65-F5344CB8AC3E}">
        <p14:creationId xmlns:p14="http://schemas.microsoft.com/office/powerpoint/2010/main" val="4162426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CED8F6DD-A553-4241-A10E-5D0A7EC71C81}" type="slidenum">
              <a:rPr lang="en-US" smtClean="0"/>
              <a:t>4</a:t>
            </a:fld>
            <a:endParaRPr lang="en-US"/>
          </a:p>
        </p:txBody>
      </p:sp>
    </p:spTree>
    <p:extLst>
      <p:ext uri="{BB962C8B-B14F-4D97-AF65-F5344CB8AC3E}">
        <p14:creationId xmlns:p14="http://schemas.microsoft.com/office/powerpoint/2010/main" val="39646146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Title Slide">
    <p:bg>
      <p:bgPr>
        <a:gradFill>
          <a:gsLst>
            <a:gs pos="100000">
              <a:srgbClr val="6EC3BE"/>
            </a:gs>
            <a:gs pos="13000">
              <a:srgbClr val="203667"/>
            </a:gs>
          </a:gsLst>
          <a:lin ang="18900000" scaled="1"/>
        </a:gradFill>
        <a:effectLst/>
      </p:bgPr>
    </p:bg>
    <p:spTree>
      <p:nvGrpSpPr>
        <p:cNvPr id="1" name=""/>
        <p:cNvGrpSpPr/>
        <p:nvPr/>
      </p:nvGrpSpPr>
      <p:grpSpPr>
        <a:xfrm>
          <a:off x="0" y="0"/>
          <a:ext cx="0" cy="0"/>
          <a:chOff x="0" y="0"/>
          <a:chExt cx="0" cy="0"/>
        </a:xfrm>
      </p:grpSpPr>
      <p:sp>
        <p:nvSpPr>
          <p:cNvPr id="30" name="Szabadkézi sokszög: alakzat 29">
            <a:extLst>
              <a:ext uri="{FF2B5EF4-FFF2-40B4-BE49-F238E27FC236}">
                <a16:creationId xmlns:a16="http://schemas.microsoft.com/office/drawing/2014/main" id="{F9FF8329-6F87-0B6A-3C00-B4FEEA0193B6}"/>
              </a:ext>
            </a:extLst>
          </p:cNvPr>
          <p:cNvSpPr/>
          <p:nvPr userDrawn="1"/>
        </p:nvSpPr>
        <p:spPr>
          <a:xfrm>
            <a:off x="4732250" y="0"/>
            <a:ext cx="7459750" cy="6858000"/>
          </a:xfrm>
          <a:custGeom>
            <a:avLst/>
            <a:gdLst>
              <a:gd name="connsiteX0" fmla="*/ 1623298 w 7459750"/>
              <a:gd name="connsiteY0" fmla="*/ 0 h 6858000"/>
              <a:gd name="connsiteX1" fmla="*/ 7459750 w 7459750"/>
              <a:gd name="connsiteY1" fmla="*/ 0 h 6858000"/>
              <a:gd name="connsiteX2" fmla="*/ 7459750 w 7459750"/>
              <a:gd name="connsiteY2" fmla="*/ 6858000 h 6858000"/>
              <a:gd name="connsiteX3" fmla="*/ 1321952 w 7459750"/>
              <a:gd name="connsiteY3" fmla="*/ 6858000 h 6858000"/>
              <a:gd name="connsiteX4" fmla="*/ 1270507 w 7459750"/>
              <a:gd name="connsiteY4" fmla="*/ 6690517 h 6858000"/>
              <a:gd name="connsiteX5" fmla="*/ 120768 w 7459750"/>
              <a:gd name="connsiteY5" fmla="*/ 3133897 h 6858000"/>
              <a:gd name="connsiteX6" fmla="*/ 564283 w 7459750"/>
              <a:gd name="connsiteY6" fmla="*/ 1107724 h 6858000"/>
              <a:gd name="connsiteX7" fmla="*/ 1567055 w 7459750"/>
              <a:gd name="connsiteY7" fmla="*/ 511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59750" h="6858000">
                <a:moveTo>
                  <a:pt x="1623298" y="0"/>
                </a:moveTo>
                <a:lnTo>
                  <a:pt x="7459750" y="0"/>
                </a:lnTo>
                <a:lnTo>
                  <a:pt x="7459750" y="6858000"/>
                </a:lnTo>
                <a:lnTo>
                  <a:pt x="1321952" y="6858000"/>
                </a:lnTo>
                <a:lnTo>
                  <a:pt x="1270507" y="6690517"/>
                </a:lnTo>
                <a:cubicBezTo>
                  <a:pt x="925245" y="5717007"/>
                  <a:pt x="390844" y="3980326"/>
                  <a:pt x="120768" y="3133897"/>
                </a:cubicBezTo>
                <a:cubicBezTo>
                  <a:pt x="-187889" y="2166550"/>
                  <a:pt x="144235" y="1562191"/>
                  <a:pt x="564283" y="1107724"/>
                </a:cubicBezTo>
                <a:cubicBezTo>
                  <a:pt x="879319" y="766874"/>
                  <a:pt x="1197646" y="434202"/>
                  <a:pt x="1567055" y="51136"/>
                </a:cubicBezTo>
                <a:close/>
              </a:path>
            </a:pathLst>
          </a:custGeom>
          <a:solidFill>
            <a:schemeClr val="bg1"/>
          </a:solidFill>
          <a:ln w="285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HU"/>
          </a:p>
        </p:txBody>
      </p:sp>
      <p:sp>
        <p:nvSpPr>
          <p:cNvPr id="24" name="Szabadkézi sokszög: alakzat 23">
            <a:extLst>
              <a:ext uri="{FF2B5EF4-FFF2-40B4-BE49-F238E27FC236}">
                <a16:creationId xmlns:a16="http://schemas.microsoft.com/office/drawing/2014/main" id="{48654F15-B106-D892-81EC-4C6411251D47}"/>
              </a:ext>
            </a:extLst>
          </p:cNvPr>
          <p:cNvSpPr/>
          <p:nvPr userDrawn="1"/>
        </p:nvSpPr>
        <p:spPr>
          <a:xfrm>
            <a:off x="4516842" y="-7145"/>
            <a:ext cx="1860960" cy="6858000"/>
          </a:xfrm>
          <a:custGeom>
            <a:avLst/>
            <a:gdLst>
              <a:gd name="connsiteX0" fmla="*/ 1580793 w 1860960"/>
              <a:gd name="connsiteY0" fmla="*/ 0 h 6858000"/>
              <a:gd name="connsiteX1" fmla="*/ 1860960 w 1860960"/>
              <a:gd name="connsiteY1" fmla="*/ 0 h 6858000"/>
              <a:gd name="connsiteX2" fmla="*/ 1790083 w 1860960"/>
              <a:gd name="connsiteY2" fmla="*/ 64441 h 6858000"/>
              <a:gd name="connsiteX3" fmla="*/ 787311 w 1860960"/>
              <a:gd name="connsiteY3" fmla="*/ 1121029 h 6858000"/>
              <a:gd name="connsiteX4" fmla="*/ 343796 w 1860960"/>
              <a:gd name="connsiteY4" fmla="*/ 3147202 h 6858000"/>
              <a:gd name="connsiteX5" fmla="*/ 1493535 w 1860960"/>
              <a:gd name="connsiteY5" fmla="*/ 6703822 h 6858000"/>
              <a:gd name="connsiteX6" fmla="*/ 1540893 w 1860960"/>
              <a:gd name="connsiteY6" fmla="*/ 6858000 h 6858000"/>
              <a:gd name="connsiteX7" fmla="*/ 1316286 w 1860960"/>
              <a:gd name="connsiteY7" fmla="*/ 6858000 h 6858000"/>
              <a:gd name="connsiteX8" fmla="*/ 1232891 w 1860960"/>
              <a:gd name="connsiteY8" fmla="*/ 6591745 h 6858000"/>
              <a:gd name="connsiteX9" fmla="*/ 3204 w 1860960"/>
              <a:gd name="connsiteY9" fmla="*/ 2618468 h 6858000"/>
              <a:gd name="connsiteX10" fmla="*/ 1476002 w 1860960"/>
              <a:gd name="connsiteY10" fmla="*/ 116301 h 6858000"/>
              <a:gd name="connsiteX11" fmla="*/ 1580793 w 1860960"/>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60960" h="6858000">
                <a:moveTo>
                  <a:pt x="1580793" y="0"/>
                </a:moveTo>
                <a:lnTo>
                  <a:pt x="1860960" y="0"/>
                </a:lnTo>
                <a:lnTo>
                  <a:pt x="1790083" y="64441"/>
                </a:lnTo>
                <a:cubicBezTo>
                  <a:pt x="1420673" y="447507"/>
                  <a:pt x="1102347" y="780179"/>
                  <a:pt x="787311" y="1121029"/>
                </a:cubicBezTo>
                <a:cubicBezTo>
                  <a:pt x="367263" y="1575496"/>
                  <a:pt x="35139" y="2179855"/>
                  <a:pt x="343796" y="3147202"/>
                </a:cubicBezTo>
                <a:cubicBezTo>
                  <a:pt x="613871" y="3993631"/>
                  <a:pt x="1148273" y="5730312"/>
                  <a:pt x="1493535" y="6703822"/>
                </a:cubicBezTo>
                <a:lnTo>
                  <a:pt x="1540893" y="6858000"/>
                </a:lnTo>
                <a:lnTo>
                  <a:pt x="1316286" y="6858000"/>
                </a:lnTo>
                <a:lnTo>
                  <a:pt x="1232891" y="6591745"/>
                </a:lnTo>
                <a:cubicBezTo>
                  <a:pt x="769065" y="5131555"/>
                  <a:pt x="21887" y="3055096"/>
                  <a:pt x="3204" y="2618468"/>
                </a:cubicBezTo>
                <a:cubicBezTo>
                  <a:pt x="-50539" y="1394687"/>
                  <a:pt x="577251" y="1086654"/>
                  <a:pt x="1476002" y="116301"/>
                </a:cubicBezTo>
                <a:lnTo>
                  <a:pt x="1580793" y="0"/>
                </a:lnTo>
                <a:close/>
              </a:path>
            </a:pathLst>
          </a:custGeom>
          <a:gradFill flip="none" rotWithShape="1">
            <a:gsLst>
              <a:gs pos="100000">
                <a:srgbClr val="E4004B"/>
              </a:gs>
              <a:gs pos="0">
                <a:srgbClr val="8B1C69"/>
              </a:gs>
            </a:gsLst>
            <a:lin ang="16200000" scaled="1"/>
            <a:tileRect/>
          </a:gradFill>
          <a:ln w="285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HU"/>
          </a:p>
        </p:txBody>
      </p:sp>
      <p:sp>
        <p:nvSpPr>
          <p:cNvPr id="5" name="Szöveg helye 4">
            <a:extLst>
              <a:ext uri="{FF2B5EF4-FFF2-40B4-BE49-F238E27FC236}">
                <a16:creationId xmlns:a16="http://schemas.microsoft.com/office/drawing/2014/main" id="{37A765A6-8092-4004-B387-749E47EA094A}"/>
              </a:ext>
            </a:extLst>
          </p:cNvPr>
          <p:cNvSpPr>
            <a:spLocks noGrp="1"/>
          </p:cNvSpPr>
          <p:nvPr>
            <p:ph type="body" sz="quarter" idx="11"/>
          </p:nvPr>
        </p:nvSpPr>
        <p:spPr>
          <a:xfrm>
            <a:off x="6096000" y="1267123"/>
            <a:ext cx="5918015" cy="461306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pic>
        <p:nvPicPr>
          <p:cNvPr id="14" name="Kép 13">
            <a:extLst>
              <a:ext uri="{FF2B5EF4-FFF2-40B4-BE49-F238E27FC236}">
                <a16:creationId xmlns:a16="http://schemas.microsoft.com/office/drawing/2014/main" id="{5AF16D15-A965-4375-9DDC-B3638670F8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8074" y="6195626"/>
            <a:ext cx="1454179" cy="290836"/>
          </a:xfrm>
          <a:prstGeom prst="rect">
            <a:avLst/>
          </a:prstGeom>
        </p:spPr>
      </p:pic>
      <p:sp>
        <p:nvSpPr>
          <p:cNvPr id="18" name="Title 1">
            <a:extLst>
              <a:ext uri="{FF2B5EF4-FFF2-40B4-BE49-F238E27FC236}">
                <a16:creationId xmlns:a16="http://schemas.microsoft.com/office/drawing/2014/main" id="{7463AE43-FF40-4B81-9F79-F2F2E2601B3D}"/>
              </a:ext>
            </a:extLst>
          </p:cNvPr>
          <p:cNvSpPr>
            <a:spLocks noGrp="1"/>
          </p:cNvSpPr>
          <p:nvPr>
            <p:ph type="ctrTitle" hasCustomPrompt="1"/>
          </p:nvPr>
        </p:nvSpPr>
        <p:spPr>
          <a:xfrm>
            <a:off x="543378" y="1225159"/>
            <a:ext cx="5734720" cy="2281380"/>
          </a:xfrm>
        </p:spPr>
        <p:txBody>
          <a:bodyPr anchor="b">
            <a:normAutofit/>
          </a:bodyPr>
          <a:lstStyle>
            <a:lvl1pPr algn="l">
              <a:lnSpc>
                <a:spcPct val="100000"/>
              </a:lnSpc>
              <a:defRPr sz="4000" b="1" baseline="0">
                <a:solidFill>
                  <a:schemeClr val="bg1"/>
                </a:solidFill>
                <a:latin typeface="+mj-lt"/>
              </a:defRPr>
            </a:lvl1pPr>
          </a:lstStyle>
          <a:p>
            <a:r>
              <a:rPr lang="en-GB" dirty="0"/>
              <a:t>Click to edit </a:t>
            </a:r>
            <a:br>
              <a:rPr lang="en-GB" dirty="0"/>
            </a:br>
            <a:r>
              <a:rPr lang="en-GB" dirty="0">
                <a:effectLst/>
              </a:rPr>
              <a:t>Title Slide</a:t>
            </a:r>
            <a:endParaRPr lang="en-HU" dirty="0"/>
          </a:p>
        </p:txBody>
      </p:sp>
      <p:sp>
        <p:nvSpPr>
          <p:cNvPr id="19" name="Subtitle 2">
            <a:extLst>
              <a:ext uri="{FF2B5EF4-FFF2-40B4-BE49-F238E27FC236}">
                <a16:creationId xmlns:a16="http://schemas.microsoft.com/office/drawing/2014/main" id="{E82BD9A6-6871-489F-A4D4-EA6487092573}"/>
              </a:ext>
            </a:extLst>
          </p:cNvPr>
          <p:cNvSpPr>
            <a:spLocks noGrp="1"/>
          </p:cNvSpPr>
          <p:nvPr>
            <p:ph type="subTitle" idx="1" hasCustomPrompt="1"/>
          </p:nvPr>
        </p:nvSpPr>
        <p:spPr>
          <a:xfrm>
            <a:off x="537194" y="3815464"/>
            <a:ext cx="5740904" cy="18288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hu-HU" sz="2000" baseline="0" noProof="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u-HU" noProof="0" dirty="0" err="1"/>
              <a:t>Click</a:t>
            </a:r>
            <a:r>
              <a:rPr lang="hu-HU" noProof="0" dirty="0"/>
              <a:t> </a:t>
            </a:r>
            <a:r>
              <a:rPr lang="hu-HU" noProof="0" dirty="0" err="1"/>
              <a:t>to</a:t>
            </a:r>
            <a:r>
              <a:rPr lang="hu-HU" noProof="0" dirty="0"/>
              <a:t> </a:t>
            </a:r>
            <a:r>
              <a:rPr lang="hu-HU" noProof="0" dirty="0" err="1"/>
              <a:t>edit</a:t>
            </a:r>
            <a:r>
              <a:rPr lang="hu-HU" noProof="0" dirty="0"/>
              <a:t> </a:t>
            </a:r>
            <a:r>
              <a:rPr lang="hu-HU" noProof="0" dirty="0" err="1"/>
              <a:t>Title</a:t>
            </a:r>
            <a:r>
              <a:rPr lang="hu-HU" noProof="0" dirty="0"/>
              <a:t> </a:t>
            </a:r>
            <a:r>
              <a:rPr lang="hu-HU" noProof="0" dirty="0" err="1"/>
              <a:t>Slide</a:t>
            </a:r>
            <a:r>
              <a:rPr lang="hu-HU" noProof="0" dirty="0"/>
              <a:t> </a:t>
            </a:r>
            <a:r>
              <a:rPr lang="hu-HU" noProof="0" dirty="0" err="1"/>
              <a:t>description</a:t>
            </a:r>
            <a:endParaRPr lang="hu-HU" noProof="0" dirty="0"/>
          </a:p>
        </p:txBody>
      </p:sp>
    </p:spTree>
    <p:extLst>
      <p:ext uri="{BB962C8B-B14F-4D97-AF65-F5344CB8AC3E}">
        <p14:creationId xmlns:p14="http://schemas.microsoft.com/office/powerpoint/2010/main" val="31694595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Üres">
    <p:spTree>
      <p:nvGrpSpPr>
        <p:cNvPr id="1" name=""/>
        <p:cNvGrpSpPr/>
        <p:nvPr/>
      </p:nvGrpSpPr>
      <p:grpSpPr>
        <a:xfrm>
          <a:off x="0" y="0"/>
          <a:ext cx="0" cy="0"/>
          <a:chOff x="0" y="0"/>
          <a:chExt cx="0" cy="0"/>
        </a:xfrm>
      </p:grpSpPr>
      <p:sp>
        <p:nvSpPr>
          <p:cNvPr id="8" name="Szabadkézi sokszög: alakzat 7">
            <a:extLst>
              <a:ext uri="{FF2B5EF4-FFF2-40B4-BE49-F238E27FC236}">
                <a16:creationId xmlns:a16="http://schemas.microsoft.com/office/drawing/2014/main" id="{DF372268-7B5B-0B76-0EB9-1D8FA75E4A51}"/>
              </a:ext>
            </a:extLst>
          </p:cNvPr>
          <p:cNvSpPr txBox="1">
            <a:spLocks/>
          </p:cNvSpPr>
          <p:nvPr/>
        </p:nvSpPr>
        <p:spPr>
          <a:xfrm>
            <a:off x="12182476" y="-20472"/>
            <a:ext cx="9525" cy="6878473"/>
          </a:xfrm>
          <a:custGeom>
            <a:avLst/>
            <a:gdLst>
              <a:gd name="connsiteX0" fmla="*/ 9525 w 9525"/>
              <a:gd name="connsiteY0" fmla="*/ 0 h 6878473"/>
              <a:gd name="connsiteX1" fmla="*/ 9525 w 9525"/>
              <a:gd name="connsiteY1" fmla="*/ 6878473 h 6878473"/>
              <a:gd name="connsiteX2" fmla="*/ 0 w 9525"/>
              <a:gd name="connsiteY2" fmla="*/ 6878473 h 6878473"/>
              <a:gd name="connsiteX3" fmla="*/ 9525 w 9525"/>
              <a:gd name="connsiteY3" fmla="*/ 0 h 6878473"/>
            </a:gdLst>
            <a:ahLst/>
            <a:cxnLst>
              <a:cxn ang="0">
                <a:pos x="connsiteX0" y="connsiteY0"/>
              </a:cxn>
              <a:cxn ang="0">
                <a:pos x="connsiteX1" y="connsiteY1"/>
              </a:cxn>
              <a:cxn ang="0">
                <a:pos x="connsiteX2" y="connsiteY2"/>
              </a:cxn>
              <a:cxn ang="0">
                <a:pos x="connsiteX3" y="connsiteY3"/>
              </a:cxn>
            </a:cxnLst>
            <a:rect l="l" t="t" r="r" b="b"/>
            <a:pathLst>
              <a:path w="9525" h="6878473">
                <a:moveTo>
                  <a:pt x="9525" y="0"/>
                </a:moveTo>
                <a:lnTo>
                  <a:pt x="9525" y="6878473"/>
                </a:lnTo>
                <a:lnTo>
                  <a:pt x="0" y="6878473"/>
                </a:lnTo>
                <a:lnTo>
                  <a:pt x="9525" y="0"/>
                </a:lnTo>
                <a:close/>
              </a:path>
            </a:pathLst>
          </a:custGeom>
          <a:solidFill>
            <a:schemeClr val="tx2">
              <a:lumMod val="20000"/>
              <a:lumOff val="80000"/>
            </a:schemeClr>
          </a:solidFill>
        </p:spPr>
        <p:txBody>
          <a:bodyPr vert="horz" wrap="square"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HU" dirty="0"/>
          </a:p>
        </p:txBody>
      </p:sp>
      <p:sp>
        <p:nvSpPr>
          <p:cNvPr id="3" name="Szabadkézi sokszög: alakzat 6">
            <a:extLst>
              <a:ext uri="{FF2B5EF4-FFF2-40B4-BE49-F238E27FC236}">
                <a16:creationId xmlns:a16="http://schemas.microsoft.com/office/drawing/2014/main" id="{BD774DB5-1DDF-4339-8707-C2D133EEF711}"/>
              </a:ext>
            </a:extLst>
          </p:cNvPr>
          <p:cNvSpPr/>
          <p:nvPr userDrawn="1"/>
        </p:nvSpPr>
        <p:spPr>
          <a:xfrm>
            <a:off x="9459716" y="0"/>
            <a:ext cx="2732285" cy="851248"/>
          </a:xfrm>
          <a:custGeom>
            <a:avLst/>
            <a:gdLst>
              <a:gd name="connsiteX0" fmla="*/ 0 w 2732285"/>
              <a:gd name="connsiteY0" fmla="*/ 0 h 851248"/>
              <a:gd name="connsiteX1" fmla="*/ 287109 w 2732285"/>
              <a:gd name="connsiteY1" fmla="*/ 0 h 851248"/>
              <a:gd name="connsiteX2" fmla="*/ 466869 w 2732285"/>
              <a:gd name="connsiteY2" fmla="*/ 86645 h 851248"/>
              <a:gd name="connsiteX3" fmla="*/ 1410292 w 2732285"/>
              <a:gd name="connsiteY3" fmla="*/ 539096 h 851248"/>
              <a:gd name="connsiteX4" fmla="*/ 2677003 w 2732285"/>
              <a:gd name="connsiteY4" fmla="*/ 585142 h 851248"/>
              <a:gd name="connsiteX5" fmla="*/ 2732285 w 2732285"/>
              <a:gd name="connsiteY5" fmla="*/ 556811 h 851248"/>
              <a:gd name="connsiteX6" fmla="*/ 2732285 w 2732285"/>
              <a:gd name="connsiteY6" fmla="*/ 708076 h 851248"/>
              <a:gd name="connsiteX7" fmla="*/ 2717483 w 2732285"/>
              <a:gd name="connsiteY7" fmla="*/ 715551 h 851248"/>
              <a:gd name="connsiteX8" fmla="*/ 2252365 w 2732285"/>
              <a:gd name="connsiteY8" fmla="*/ 846239 h 851248"/>
              <a:gd name="connsiteX9" fmla="*/ 1728335 w 2732285"/>
              <a:gd name="connsiteY9" fmla="*/ 803143 h 851248"/>
              <a:gd name="connsiteX10" fmla="*/ 330912 w 2732285"/>
              <a:gd name="connsiteY10" fmla="*/ 164653 h 851248"/>
              <a:gd name="connsiteX11" fmla="*/ 0 w 2732285"/>
              <a:gd name="connsiteY11" fmla="*/ 0 h 85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285" h="851248">
                <a:moveTo>
                  <a:pt x="0" y="0"/>
                </a:moveTo>
                <a:lnTo>
                  <a:pt x="287109" y="0"/>
                </a:lnTo>
                <a:lnTo>
                  <a:pt x="466869" y="86645"/>
                </a:lnTo>
                <a:cubicBezTo>
                  <a:pt x="830935" y="261650"/>
                  <a:pt x="1174956" y="425412"/>
                  <a:pt x="1410292" y="539096"/>
                </a:cubicBezTo>
                <a:cubicBezTo>
                  <a:pt x="1948203" y="798947"/>
                  <a:pt x="2351518" y="735606"/>
                  <a:pt x="2677003" y="585142"/>
                </a:cubicBezTo>
                <a:lnTo>
                  <a:pt x="2732285" y="556811"/>
                </a:lnTo>
                <a:lnTo>
                  <a:pt x="2732285" y="708076"/>
                </a:lnTo>
                <a:lnTo>
                  <a:pt x="2717483" y="715551"/>
                </a:lnTo>
                <a:cubicBezTo>
                  <a:pt x="2570215" y="784717"/>
                  <a:pt x="2422685" y="831464"/>
                  <a:pt x="2252365" y="846239"/>
                </a:cubicBezTo>
                <a:cubicBezTo>
                  <a:pt x="2100970" y="859373"/>
                  <a:pt x="1931567" y="847244"/>
                  <a:pt x="1728335" y="803143"/>
                </a:cubicBezTo>
                <a:cubicBezTo>
                  <a:pt x="1547028" y="763989"/>
                  <a:pt x="967024" y="480731"/>
                  <a:pt x="330912" y="164653"/>
                </a:cubicBezTo>
                <a:lnTo>
                  <a:pt x="0" y="0"/>
                </a:lnTo>
                <a:close/>
              </a:path>
            </a:pathLst>
          </a:custGeom>
          <a:gradFill>
            <a:gsLst>
              <a:gs pos="0">
                <a:srgbClr val="6EC3BE"/>
              </a:gs>
              <a:gs pos="100000">
                <a:srgbClr val="20366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hu-HU" dirty="0"/>
              <a:t>i</a:t>
            </a:r>
          </a:p>
        </p:txBody>
      </p:sp>
      <p:sp>
        <p:nvSpPr>
          <p:cNvPr id="4" name="Szabadkézi sokszög: alakzat 7">
            <a:extLst>
              <a:ext uri="{FF2B5EF4-FFF2-40B4-BE49-F238E27FC236}">
                <a16:creationId xmlns:a16="http://schemas.microsoft.com/office/drawing/2014/main" id="{2613CE09-21E0-445F-8C19-54E87520519A}"/>
              </a:ext>
            </a:extLst>
          </p:cNvPr>
          <p:cNvSpPr/>
          <p:nvPr userDrawn="1"/>
        </p:nvSpPr>
        <p:spPr>
          <a:xfrm>
            <a:off x="10321986" y="5904196"/>
            <a:ext cx="1870014" cy="953805"/>
          </a:xfrm>
          <a:custGeom>
            <a:avLst/>
            <a:gdLst>
              <a:gd name="connsiteX0" fmla="*/ 1527304 w 1870014"/>
              <a:gd name="connsiteY0" fmla="*/ 3 h 953805"/>
              <a:gd name="connsiteX1" fmla="*/ 1758281 w 1870014"/>
              <a:gd name="connsiteY1" fmla="*/ 19445 h 953805"/>
              <a:gd name="connsiteX2" fmla="*/ 1870014 w 1870014"/>
              <a:gd name="connsiteY2" fmla="*/ 40658 h 953805"/>
              <a:gd name="connsiteX3" fmla="*/ 1870014 w 1870014"/>
              <a:gd name="connsiteY3" fmla="*/ 176058 h 953805"/>
              <a:gd name="connsiteX4" fmla="*/ 1761019 w 1870014"/>
              <a:gd name="connsiteY4" fmla="*/ 154684 h 953805"/>
              <a:gd name="connsiteX5" fmla="*/ 616305 w 1870014"/>
              <a:gd name="connsiteY5" fmla="*/ 549744 h 953805"/>
              <a:gd name="connsiteX6" fmla="*/ 290929 w 1870014"/>
              <a:gd name="connsiteY6" fmla="*/ 860431 h 953805"/>
              <a:gd name="connsiteX7" fmla="*/ 192941 w 1870014"/>
              <a:gd name="connsiteY7" fmla="*/ 953805 h 953805"/>
              <a:gd name="connsiteX8" fmla="*/ 0 w 1870014"/>
              <a:gd name="connsiteY8" fmla="*/ 953805 h 953805"/>
              <a:gd name="connsiteX9" fmla="*/ 27459 w 1870014"/>
              <a:gd name="connsiteY9" fmla="*/ 926940 h 953805"/>
              <a:gd name="connsiteX10" fmla="*/ 826724 w 1870014"/>
              <a:gd name="connsiteY10" fmla="*/ 210449 h 953805"/>
              <a:gd name="connsiteX11" fmla="*/ 1292951 w 1870014"/>
              <a:gd name="connsiteY11" fmla="*/ 24148 h 953805"/>
              <a:gd name="connsiteX12" fmla="*/ 1527304 w 1870014"/>
              <a:gd name="connsiteY12" fmla="*/ 3 h 95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0014" h="953805">
                <a:moveTo>
                  <a:pt x="1527304" y="3"/>
                </a:moveTo>
                <a:cubicBezTo>
                  <a:pt x="1604122" y="-142"/>
                  <a:pt x="1680377" y="6978"/>
                  <a:pt x="1758281" y="19445"/>
                </a:cubicBezTo>
                <a:lnTo>
                  <a:pt x="1870014" y="40658"/>
                </a:lnTo>
                <a:lnTo>
                  <a:pt x="1870014" y="176058"/>
                </a:lnTo>
                <a:lnTo>
                  <a:pt x="1761019" y="154684"/>
                </a:lnTo>
                <a:cubicBezTo>
                  <a:pt x="1417391" y="101860"/>
                  <a:pt x="1029133" y="153469"/>
                  <a:pt x="616305" y="549744"/>
                </a:cubicBezTo>
                <a:cubicBezTo>
                  <a:pt x="525999" y="636429"/>
                  <a:pt x="414656" y="742555"/>
                  <a:pt x="290929" y="860431"/>
                </a:cubicBezTo>
                <a:lnTo>
                  <a:pt x="192941" y="953805"/>
                </a:lnTo>
                <a:lnTo>
                  <a:pt x="0" y="953805"/>
                </a:lnTo>
                <a:lnTo>
                  <a:pt x="27459" y="926940"/>
                </a:lnTo>
                <a:cubicBezTo>
                  <a:pt x="394681" y="569794"/>
                  <a:pt x="703592" y="280460"/>
                  <a:pt x="826724" y="210449"/>
                </a:cubicBezTo>
                <a:cubicBezTo>
                  <a:pt x="999187" y="112153"/>
                  <a:pt x="1150454" y="53642"/>
                  <a:pt x="1292951" y="24148"/>
                </a:cubicBezTo>
                <a:cubicBezTo>
                  <a:pt x="1373106" y="7558"/>
                  <a:pt x="1450486" y="148"/>
                  <a:pt x="1527304" y="3"/>
                </a:cubicBezTo>
                <a:close/>
              </a:path>
            </a:pathLst>
          </a:custGeom>
          <a:gradFill>
            <a:gsLst>
              <a:gs pos="0">
                <a:srgbClr val="E4004B"/>
              </a:gs>
              <a:gs pos="100000">
                <a:srgbClr val="8B1C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hu-HU"/>
          </a:p>
        </p:txBody>
      </p:sp>
      <p:sp>
        <p:nvSpPr>
          <p:cNvPr id="5" name="Slide Number Placeholder 5">
            <a:extLst>
              <a:ext uri="{FF2B5EF4-FFF2-40B4-BE49-F238E27FC236}">
                <a16:creationId xmlns:a16="http://schemas.microsoft.com/office/drawing/2014/main" id="{017B0A36-5A4C-45D0-B7A5-DD2E8EB65CBC}"/>
              </a:ext>
            </a:extLst>
          </p:cNvPr>
          <p:cNvSpPr txBox="1">
            <a:spLocks/>
          </p:cNvSpPr>
          <p:nvPr userDrawn="1"/>
        </p:nvSpPr>
        <p:spPr>
          <a:xfrm>
            <a:off x="9015381" y="6245206"/>
            <a:ext cx="2743200" cy="365125"/>
          </a:xfrm>
          <a:prstGeom prst="rect">
            <a:avLst/>
          </a:prstGeom>
        </p:spPr>
        <p:txBody>
          <a:bodyPr anchor="ctr" anchorCtr="0"/>
          <a:lstStyle>
            <a:defPPr>
              <a:defRPr lang="en-HU"/>
            </a:defPPr>
            <a:lvl1pPr marL="0" algn="r" defTabSz="914400" rtl="0" eaLnBrk="1" latinLnBrk="0" hangingPunct="1">
              <a:defRPr sz="2000" kern="1200" baseline="0">
                <a:solidFill>
                  <a:srgbClr val="6389B4"/>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72B2BC6-42CA-9D44-91E1-D322BA34BDFF}" type="slidenum">
              <a:rPr lang="en-HU" sz="1600" smtClean="0"/>
              <a:pPr algn="r"/>
              <a:t>‹#›</a:t>
            </a:fld>
            <a:endParaRPr lang="en-HU" sz="1600" dirty="0"/>
          </a:p>
        </p:txBody>
      </p:sp>
      <p:pic>
        <p:nvPicPr>
          <p:cNvPr id="6" name="Kép 1">
            <a:extLst>
              <a:ext uri="{FF2B5EF4-FFF2-40B4-BE49-F238E27FC236}">
                <a16:creationId xmlns:a16="http://schemas.microsoft.com/office/drawing/2014/main" id="{A0C588E5-1357-4B63-98E9-1844E40F5A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9085" y="6222451"/>
            <a:ext cx="1348285" cy="263577"/>
          </a:xfrm>
          <a:prstGeom prst="rect">
            <a:avLst/>
          </a:prstGeom>
        </p:spPr>
      </p:pic>
      <p:sp>
        <p:nvSpPr>
          <p:cNvPr id="7" name="Title 1">
            <a:extLst>
              <a:ext uri="{FF2B5EF4-FFF2-40B4-BE49-F238E27FC236}">
                <a16:creationId xmlns:a16="http://schemas.microsoft.com/office/drawing/2014/main" id="{9D2C3554-50F6-4773-B516-3A1754FF9756}"/>
              </a:ext>
            </a:extLst>
          </p:cNvPr>
          <p:cNvSpPr>
            <a:spLocks noGrp="1"/>
          </p:cNvSpPr>
          <p:nvPr>
            <p:ph type="ctrTitle" hasCustomPrompt="1"/>
          </p:nvPr>
        </p:nvSpPr>
        <p:spPr>
          <a:xfrm>
            <a:off x="589085" y="247669"/>
            <a:ext cx="9152551" cy="698839"/>
          </a:xfrm>
        </p:spPr>
        <p:txBody>
          <a:bodyPr anchor="b">
            <a:normAutofit/>
          </a:bodyPr>
          <a:lstStyle>
            <a:lvl1pPr algn="l">
              <a:lnSpc>
                <a:spcPct val="100000"/>
              </a:lnSpc>
              <a:defRPr sz="2800" b="1" baseline="0">
                <a:solidFill>
                  <a:srgbClr val="213768"/>
                </a:solidFill>
                <a:latin typeface="+mj-lt"/>
              </a:defRPr>
            </a:lvl1pPr>
          </a:lstStyle>
          <a:p>
            <a:r>
              <a:rPr lang="en-GB" dirty="0"/>
              <a:t>Click to edit </a:t>
            </a:r>
            <a:endParaRPr lang="en-HU" dirty="0"/>
          </a:p>
        </p:txBody>
      </p:sp>
      <p:sp>
        <p:nvSpPr>
          <p:cNvPr id="9" name="Szöveg helye 2">
            <a:extLst>
              <a:ext uri="{FF2B5EF4-FFF2-40B4-BE49-F238E27FC236}">
                <a16:creationId xmlns:a16="http://schemas.microsoft.com/office/drawing/2014/main" id="{A4FB7E66-74DF-4A1C-AF2E-D79635E171C5}"/>
              </a:ext>
            </a:extLst>
          </p:cNvPr>
          <p:cNvSpPr>
            <a:spLocks noGrp="1"/>
          </p:cNvSpPr>
          <p:nvPr>
            <p:ph type="body" sz="quarter" idx="10"/>
          </p:nvPr>
        </p:nvSpPr>
        <p:spPr>
          <a:xfrm>
            <a:off x="589086" y="1597780"/>
            <a:ext cx="10961684" cy="413591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Tree>
    <p:extLst>
      <p:ext uri="{BB962C8B-B14F-4D97-AF65-F5344CB8AC3E}">
        <p14:creationId xmlns:p14="http://schemas.microsoft.com/office/powerpoint/2010/main" val="3706775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Üres">
    <p:spTree>
      <p:nvGrpSpPr>
        <p:cNvPr id="1" name=""/>
        <p:cNvGrpSpPr/>
        <p:nvPr/>
      </p:nvGrpSpPr>
      <p:grpSpPr>
        <a:xfrm>
          <a:off x="0" y="0"/>
          <a:ext cx="0" cy="0"/>
          <a:chOff x="0" y="0"/>
          <a:chExt cx="0" cy="0"/>
        </a:xfrm>
      </p:grpSpPr>
      <p:sp>
        <p:nvSpPr>
          <p:cNvPr id="8" name="Szabadkézi sokszög: alakzat 7">
            <a:extLst>
              <a:ext uri="{FF2B5EF4-FFF2-40B4-BE49-F238E27FC236}">
                <a16:creationId xmlns:a16="http://schemas.microsoft.com/office/drawing/2014/main" id="{DF372268-7B5B-0B76-0EB9-1D8FA75E4A51}"/>
              </a:ext>
            </a:extLst>
          </p:cNvPr>
          <p:cNvSpPr txBox="1">
            <a:spLocks/>
          </p:cNvSpPr>
          <p:nvPr/>
        </p:nvSpPr>
        <p:spPr>
          <a:xfrm>
            <a:off x="12182476" y="-20472"/>
            <a:ext cx="9525" cy="6878473"/>
          </a:xfrm>
          <a:custGeom>
            <a:avLst/>
            <a:gdLst>
              <a:gd name="connsiteX0" fmla="*/ 9525 w 9525"/>
              <a:gd name="connsiteY0" fmla="*/ 0 h 6878473"/>
              <a:gd name="connsiteX1" fmla="*/ 9525 w 9525"/>
              <a:gd name="connsiteY1" fmla="*/ 6878473 h 6878473"/>
              <a:gd name="connsiteX2" fmla="*/ 0 w 9525"/>
              <a:gd name="connsiteY2" fmla="*/ 6878473 h 6878473"/>
              <a:gd name="connsiteX3" fmla="*/ 9525 w 9525"/>
              <a:gd name="connsiteY3" fmla="*/ 0 h 6878473"/>
            </a:gdLst>
            <a:ahLst/>
            <a:cxnLst>
              <a:cxn ang="0">
                <a:pos x="connsiteX0" y="connsiteY0"/>
              </a:cxn>
              <a:cxn ang="0">
                <a:pos x="connsiteX1" y="connsiteY1"/>
              </a:cxn>
              <a:cxn ang="0">
                <a:pos x="connsiteX2" y="connsiteY2"/>
              </a:cxn>
              <a:cxn ang="0">
                <a:pos x="connsiteX3" y="connsiteY3"/>
              </a:cxn>
            </a:cxnLst>
            <a:rect l="l" t="t" r="r" b="b"/>
            <a:pathLst>
              <a:path w="9525" h="6878473">
                <a:moveTo>
                  <a:pt x="9525" y="0"/>
                </a:moveTo>
                <a:lnTo>
                  <a:pt x="9525" y="6878473"/>
                </a:lnTo>
                <a:lnTo>
                  <a:pt x="0" y="6878473"/>
                </a:lnTo>
                <a:lnTo>
                  <a:pt x="9525" y="0"/>
                </a:lnTo>
                <a:close/>
              </a:path>
            </a:pathLst>
          </a:custGeom>
          <a:solidFill>
            <a:schemeClr val="tx2">
              <a:lumMod val="20000"/>
              <a:lumOff val="80000"/>
            </a:schemeClr>
          </a:solidFill>
        </p:spPr>
        <p:txBody>
          <a:bodyPr vert="horz" wrap="square"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HU" dirty="0"/>
          </a:p>
        </p:txBody>
      </p:sp>
      <p:sp>
        <p:nvSpPr>
          <p:cNvPr id="3" name="Szabadkézi sokszög: alakzat 6">
            <a:extLst>
              <a:ext uri="{FF2B5EF4-FFF2-40B4-BE49-F238E27FC236}">
                <a16:creationId xmlns:a16="http://schemas.microsoft.com/office/drawing/2014/main" id="{BD774DB5-1DDF-4339-8707-C2D133EEF711}"/>
              </a:ext>
            </a:extLst>
          </p:cNvPr>
          <p:cNvSpPr/>
          <p:nvPr userDrawn="1"/>
        </p:nvSpPr>
        <p:spPr>
          <a:xfrm>
            <a:off x="9459716" y="0"/>
            <a:ext cx="2732285" cy="851248"/>
          </a:xfrm>
          <a:custGeom>
            <a:avLst/>
            <a:gdLst>
              <a:gd name="connsiteX0" fmla="*/ 0 w 2732285"/>
              <a:gd name="connsiteY0" fmla="*/ 0 h 851248"/>
              <a:gd name="connsiteX1" fmla="*/ 287109 w 2732285"/>
              <a:gd name="connsiteY1" fmla="*/ 0 h 851248"/>
              <a:gd name="connsiteX2" fmla="*/ 466869 w 2732285"/>
              <a:gd name="connsiteY2" fmla="*/ 86645 h 851248"/>
              <a:gd name="connsiteX3" fmla="*/ 1410292 w 2732285"/>
              <a:gd name="connsiteY3" fmla="*/ 539096 h 851248"/>
              <a:gd name="connsiteX4" fmla="*/ 2677003 w 2732285"/>
              <a:gd name="connsiteY4" fmla="*/ 585142 h 851248"/>
              <a:gd name="connsiteX5" fmla="*/ 2732285 w 2732285"/>
              <a:gd name="connsiteY5" fmla="*/ 556811 h 851248"/>
              <a:gd name="connsiteX6" fmla="*/ 2732285 w 2732285"/>
              <a:gd name="connsiteY6" fmla="*/ 708076 h 851248"/>
              <a:gd name="connsiteX7" fmla="*/ 2717483 w 2732285"/>
              <a:gd name="connsiteY7" fmla="*/ 715551 h 851248"/>
              <a:gd name="connsiteX8" fmla="*/ 2252365 w 2732285"/>
              <a:gd name="connsiteY8" fmla="*/ 846239 h 851248"/>
              <a:gd name="connsiteX9" fmla="*/ 1728335 w 2732285"/>
              <a:gd name="connsiteY9" fmla="*/ 803143 h 851248"/>
              <a:gd name="connsiteX10" fmla="*/ 330912 w 2732285"/>
              <a:gd name="connsiteY10" fmla="*/ 164653 h 851248"/>
              <a:gd name="connsiteX11" fmla="*/ 0 w 2732285"/>
              <a:gd name="connsiteY11" fmla="*/ 0 h 85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285" h="851248">
                <a:moveTo>
                  <a:pt x="0" y="0"/>
                </a:moveTo>
                <a:lnTo>
                  <a:pt x="287109" y="0"/>
                </a:lnTo>
                <a:lnTo>
                  <a:pt x="466869" y="86645"/>
                </a:lnTo>
                <a:cubicBezTo>
                  <a:pt x="830935" y="261650"/>
                  <a:pt x="1174956" y="425412"/>
                  <a:pt x="1410292" y="539096"/>
                </a:cubicBezTo>
                <a:cubicBezTo>
                  <a:pt x="1948203" y="798947"/>
                  <a:pt x="2351518" y="735606"/>
                  <a:pt x="2677003" y="585142"/>
                </a:cubicBezTo>
                <a:lnTo>
                  <a:pt x="2732285" y="556811"/>
                </a:lnTo>
                <a:lnTo>
                  <a:pt x="2732285" y="708076"/>
                </a:lnTo>
                <a:lnTo>
                  <a:pt x="2717483" y="715551"/>
                </a:lnTo>
                <a:cubicBezTo>
                  <a:pt x="2570215" y="784717"/>
                  <a:pt x="2422685" y="831464"/>
                  <a:pt x="2252365" y="846239"/>
                </a:cubicBezTo>
                <a:cubicBezTo>
                  <a:pt x="2100970" y="859373"/>
                  <a:pt x="1931567" y="847244"/>
                  <a:pt x="1728335" y="803143"/>
                </a:cubicBezTo>
                <a:cubicBezTo>
                  <a:pt x="1547028" y="763989"/>
                  <a:pt x="967024" y="480731"/>
                  <a:pt x="330912" y="164653"/>
                </a:cubicBezTo>
                <a:lnTo>
                  <a:pt x="0" y="0"/>
                </a:lnTo>
                <a:close/>
              </a:path>
            </a:pathLst>
          </a:custGeom>
          <a:gradFill>
            <a:gsLst>
              <a:gs pos="0">
                <a:srgbClr val="6EC3BE"/>
              </a:gs>
              <a:gs pos="100000">
                <a:srgbClr val="20366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hu-HU" dirty="0"/>
              <a:t>i</a:t>
            </a:r>
          </a:p>
        </p:txBody>
      </p:sp>
      <p:sp>
        <p:nvSpPr>
          <p:cNvPr id="4" name="Szabadkézi sokszög: alakzat 7">
            <a:extLst>
              <a:ext uri="{FF2B5EF4-FFF2-40B4-BE49-F238E27FC236}">
                <a16:creationId xmlns:a16="http://schemas.microsoft.com/office/drawing/2014/main" id="{2613CE09-21E0-445F-8C19-54E87520519A}"/>
              </a:ext>
            </a:extLst>
          </p:cNvPr>
          <p:cNvSpPr/>
          <p:nvPr userDrawn="1"/>
        </p:nvSpPr>
        <p:spPr>
          <a:xfrm>
            <a:off x="10321986" y="5904196"/>
            <a:ext cx="1870014" cy="953805"/>
          </a:xfrm>
          <a:custGeom>
            <a:avLst/>
            <a:gdLst>
              <a:gd name="connsiteX0" fmla="*/ 1527304 w 1870014"/>
              <a:gd name="connsiteY0" fmla="*/ 3 h 953805"/>
              <a:gd name="connsiteX1" fmla="*/ 1758281 w 1870014"/>
              <a:gd name="connsiteY1" fmla="*/ 19445 h 953805"/>
              <a:gd name="connsiteX2" fmla="*/ 1870014 w 1870014"/>
              <a:gd name="connsiteY2" fmla="*/ 40658 h 953805"/>
              <a:gd name="connsiteX3" fmla="*/ 1870014 w 1870014"/>
              <a:gd name="connsiteY3" fmla="*/ 176058 h 953805"/>
              <a:gd name="connsiteX4" fmla="*/ 1761019 w 1870014"/>
              <a:gd name="connsiteY4" fmla="*/ 154684 h 953805"/>
              <a:gd name="connsiteX5" fmla="*/ 616305 w 1870014"/>
              <a:gd name="connsiteY5" fmla="*/ 549744 h 953805"/>
              <a:gd name="connsiteX6" fmla="*/ 290929 w 1870014"/>
              <a:gd name="connsiteY6" fmla="*/ 860431 h 953805"/>
              <a:gd name="connsiteX7" fmla="*/ 192941 w 1870014"/>
              <a:gd name="connsiteY7" fmla="*/ 953805 h 953805"/>
              <a:gd name="connsiteX8" fmla="*/ 0 w 1870014"/>
              <a:gd name="connsiteY8" fmla="*/ 953805 h 953805"/>
              <a:gd name="connsiteX9" fmla="*/ 27459 w 1870014"/>
              <a:gd name="connsiteY9" fmla="*/ 926940 h 953805"/>
              <a:gd name="connsiteX10" fmla="*/ 826724 w 1870014"/>
              <a:gd name="connsiteY10" fmla="*/ 210449 h 953805"/>
              <a:gd name="connsiteX11" fmla="*/ 1292951 w 1870014"/>
              <a:gd name="connsiteY11" fmla="*/ 24148 h 953805"/>
              <a:gd name="connsiteX12" fmla="*/ 1527304 w 1870014"/>
              <a:gd name="connsiteY12" fmla="*/ 3 h 95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0014" h="953805">
                <a:moveTo>
                  <a:pt x="1527304" y="3"/>
                </a:moveTo>
                <a:cubicBezTo>
                  <a:pt x="1604122" y="-142"/>
                  <a:pt x="1680377" y="6978"/>
                  <a:pt x="1758281" y="19445"/>
                </a:cubicBezTo>
                <a:lnTo>
                  <a:pt x="1870014" y="40658"/>
                </a:lnTo>
                <a:lnTo>
                  <a:pt x="1870014" y="176058"/>
                </a:lnTo>
                <a:lnTo>
                  <a:pt x="1761019" y="154684"/>
                </a:lnTo>
                <a:cubicBezTo>
                  <a:pt x="1417391" y="101860"/>
                  <a:pt x="1029133" y="153469"/>
                  <a:pt x="616305" y="549744"/>
                </a:cubicBezTo>
                <a:cubicBezTo>
                  <a:pt x="525999" y="636429"/>
                  <a:pt x="414656" y="742555"/>
                  <a:pt x="290929" y="860431"/>
                </a:cubicBezTo>
                <a:lnTo>
                  <a:pt x="192941" y="953805"/>
                </a:lnTo>
                <a:lnTo>
                  <a:pt x="0" y="953805"/>
                </a:lnTo>
                <a:lnTo>
                  <a:pt x="27459" y="926940"/>
                </a:lnTo>
                <a:cubicBezTo>
                  <a:pt x="394681" y="569794"/>
                  <a:pt x="703592" y="280460"/>
                  <a:pt x="826724" y="210449"/>
                </a:cubicBezTo>
                <a:cubicBezTo>
                  <a:pt x="999187" y="112153"/>
                  <a:pt x="1150454" y="53642"/>
                  <a:pt x="1292951" y="24148"/>
                </a:cubicBezTo>
                <a:cubicBezTo>
                  <a:pt x="1373106" y="7558"/>
                  <a:pt x="1450486" y="148"/>
                  <a:pt x="1527304" y="3"/>
                </a:cubicBezTo>
                <a:close/>
              </a:path>
            </a:pathLst>
          </a:custGeom>
          <a:gradFill>
            <a:gsLst>
              <a:gs pos="0">
                <a:srgbClr val="E4004B"/>
              </a:gs>
              <a:gs pos="100000">
                <a:srgbClr val="8B1C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hu-HU"/>
          </a:p>
        </p:txBody>
      </p:sp>
      <p:sp>
        <p:nvSpPr>
          <p:cNvPr id="5" name="Slide Number Placeholder 5">
            <a:extLst>
              <a:ext uri="{FF2B5EF4-FFF2-40B4-BE49-F238E27FC236}">
                <a16:creationId xmlns:a16="http://schemas.microsoft.com/office/drawing/2014/main" id="{017B0A36-5A4C-45D0-B7A5-DD2E8EB65CBC}"/>
              </a:ext>
            </a:extLst>
          </p:cNvPr>
          <p:cNvSpPr txBox="1">
            <a:spLocks/>
          </p:cNvSpPr>
          <p:nvPr userDrawn="1"/>
        </p:nvSpPr>
        <p:spPr>
          <a:xfrm>
            <a:off x="9015381" y="6245206"/>
            <a:ext cx="2743200" cy="365125"/>
          </a:xfrm>
          <a:prstGeom prst="rect">
            <a:avLst/>
          </a:prstGeom>
        </p:spPr>
        <p:txBody>
          <a:bodyPr anchor="ctr" anchorCtr="0"/>
          <a:lstStyle>
            <a:defPPr>
              <a:defRPr lang="en-HU"/>
            </a:defPPr>
            <a:lvl1pPr marL="0" algn="r" defTabSz="914400" rtl="0" eaLnBrk="1" latinLnBrk="0" hangingPunct="1">
              <a:defRPr sz="2000" kern="1200" baseline="0">
                <a:solidFill>
                  <a:srgbClr val="6389B4"/>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72B2BC6-42CA-9D44-91E1-D322BA34BDFF}" type="slidenum">
              <a:rPr lang="en-HU" sz="1600" smtClean="0"/>
              <a:pPr algn="r"/>
              <a:t>‹#›</a:t>
            </a:fld>
            <a:endParaRPr lang="en-HU" sz="1600" dirty="0"/>
          </a:p>
        </p:txBody>
      </p:sp>
      <p:pic>
        <p:nvPicPr>
          <p:cNvPr id="6" name="Kép 1">
            <a:extLst>
              <a:ext uri="{FF2B5EF4-FFF2-40B4-BE49-F238E27FC236}">
                <a16:creationId xmlns:a16="http://schemas.microsoft.com/office/drawing/2014/main" id="{A0C588E5-1357-4B63-98E9-1844E40F5A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9085" y="6222451"/>
            <a:ext cx="1348285" cy="263577"/>
          </a:xfrm>
          <a:prstGeom prst="rect">
            <a:avLst/>
          </a:prstGeom>
        </p:spPr>
      </p:pic>
      <p:sp>
        <p:nvSpPr>
          <p:cNvPr id="7" name="Title 1">
            <a:extLst>
              <a:ext uri="{FF2B5EF4-FFF2-40B4-BE49-F238E27FC236}">
                <a16:creationId xmlns:a16="http://schemas.microsoft.com/office/drawing/2014/main" id="{9D2C3554-50F6-4773-B516-3A1754FF9756}"/>
              </a:ext>
            </a:extLst>
          </p:cNvPr>
          <p:cNvSpPr>
            <a:spLocks noGrp="1"/>
          </p:cNvSpPr>
          <p:nvPr>
            <p:ph type="ctrTitle" hasCustomPrompt="1"/>
          </p:nvPr>
        </p:nvSpPr>
        <p:spPr>
          <a:xfrm>
            <a:off x="589085" y="247669"/>
            <a:ext cx="9152551" cy="698839"/>
          </a:xfrm>
        </p:spPr>
        <p:txBody>
          <a:bodyPr anchor="b">
            <a:normAutofit/>
          </a:bodyPr>
          <a:lstStyle>
            <a:lvl1pPr algn="l">
              <a:lnSpc>
                <a:spcPct val="100000"/>
              </a:lnSpc>
              <a:defRPr sz="2800" b="1" baseline="0">
                <a:solidFill>
                  <a:srgbClr val="213768"/>
                </a:solidFill>
                <a:latin typeface="+mj-lt"/>
              </a:defRPr>
            </a:lvl1pPr>
          </a:lstStyle>
          <a:p>
            <a:r>
              <a:rPr lang="en-GB" dirty="0"/>
              <a:t>Click to edit </a:t>
            </a:r>
            <a:endParaRPr lang="en-HU" dirty="0"/>
          </a:p>
        </p:txBody>
      </p:sp>
      <p:sp>
        <p:nvSpPr>
          <p:cNvPr id="9" name="Szöveg helye 2">
            <a:extLst>
              <a:ext uri="{FF2B5EF4-FFF2-40B4-BE49-F238E27FC236}">
                <a16:creationId xmlns:a16="http://schemas.microsoft.com/office/drawing/2014/main" id="{A4FB7E66-74DF-4A1C-AF2E-D79635E171C5}"/>
              </a:ext>
            </a:extLst>
          </p:cNvPr>
          <p:cNvSpPr>
            <a:spLocks noGrp="1"/>
          </p:cNvSpPr>
          <p:nvPr>
            <p:ph type="body" sz="quarter" idx="10" hasCustomPrompt="1"/>
          </p:nvPr>
        </p:nvSpPr>
        <p:spPr>
          <a:xfrm>
            <a:off x="589086" y="1597780"/>
            <a:ext cx="10961684" cy="413591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Mintaszöveg szerkesztése</a:t>
            </a:r>
          </a:p>
        </p:txBody>
      </p:sp>
    </p:spTree>
    <p:extLst>
      <p:ext uri="{BB962C8B-B14F-4D97-AF65-F5344CB8AC3E}">
        <p14:creationId xmlns:p14="http://schemas.microsoft.com/office/powerpoint/2010/main" val="1227646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16" name="Kép 15">
            <a:extLst>
              <a:ext uri="{FF2B5EF4-FFF2-40B4-BE49-F238E27FC236}">
                <a16:creationId xmlns:a16="http://schemas.microsoft.com/office/drawing/2014/main" id="{E8B915EA-84F4-4881-9E0D-469428000D0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5861" r="-15861"/>
          <a:stretch/>
        </p:blipFill>
        <p:spPr>
          <a:xfrm>
            <a:off x="0" y="0"/>
            <a:ext cx="7797800" cy="6858000"/>
          </a:xfrm>
          <a:prstGeom prst="rect">
            <a:avLst/>
          </a:prstGeom>
        </p:spPr>
      </p:pic>
      <p:sp>
        <p:nvSpPr>
          <p:cNvPr id="20" name="Text Placeholder 8">
            <a:extLst>
              <a:ext uri="{FF2B5EF4-FFF2-40B4-BE49-F238E27FC236}">
                <a16:creationId xmlns:a16="http://schemas.microsoft.com/office/drawing/2014/main" id="{9E1FA745-B5D6-449E-B8A2-4C44D6A79339}"/>
              </a:ext>
            </a:extLst>
          </p:cNvPr>
          <p:cNvSpPr>
            <a:spLocks noGrp="1"/>
          </p:cNvSpPr>
          <p:nvPr>
            <p:ph type="body" sz="quarter" idx="18" hasCustomPrompt="1"/>
          </p:nvPr>
        </p:nvSpPr>
        <p:spPr>
          <a:xfrm>
            <a:off x="6810318" y="1767232"/>
            <a:ext cx="1176406" cy="457200"/>
          </a:xfrm>
        </p:spPr>
        <p:txBody>
          <a:bodyPr lIns="0" tIns="0" rIns="0" bIns="0">
            <a:normAutofit/>
          </a:bodyPr>
          <a:lstStyle>
            <a:lvl1pPr marL="0" indent="0">
              <a:buNone/>
              <a:defRPr sz="3200" b="1">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10</a:t>
            </a:r>
            <a:r>
              <a:rPr lang="en-GB" dirty="0"/>
              <a:t>%</a:t>
            </a:r>
            <a:endParaRPr lang="en-HU" dirty="0"/>
          </a:p>
        </p:txBody>
      </p:sp>
      <p:sp>
        <p:nvSpPr>
          <p:cNvPr id="21" name="Text Placeholder 12">
            <a:extLst>
              <a:ext uri="{FF2B5EF4-FFF2-40B4-BE49-F238E27FC236}">
                <a16:creationId xmlns:a16="http://schemas.microsoft.com/office/drawing/2014/main" id="{704E5C6C-75B6-4EEA-A80B-946A5212FBBA}"/>
              </a:ext>
            </a:extLst>
          </p:cNvPr>
          <p:cNvSpPr>
            <a:spLocks noGrp="1"/>
          </p:cNvSpPr>
          <p:nvPr>
            <p:ph type="body" sz="quarter" idx="19" hasCustomPrompt="1"/>
          </p:nvPr>
        </p:nvSpPr>
        <p:spPr>
          <a:xfrm>
            <a:off x="7885782" y="1767233"/>
            <a:ext cx="3275942" cy="327988"/>
          </a:xfrm>
        </p:spPr>
        <p:txBody>
          <a:bodyPr lIns="0" tIns="0" rIns="0" bIns="0">
            <a:normAutofit/>
          </a:bodyPr>
          <a:lstStyle>
            <a:lvl1pPr marL="0" indent="0">
              <a:lnSpc>
                <a:spcPct val="100000"/>
              </a:lnSpc>
              <a:buNone/>
              <a:defRPr sz="1700" b="1" cap="none"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text</a:t>
            </a:r>
            <a:endParaRPr lang="en-HU" dirty="0"/>
          </a:p>
        </p:txBody>
      </p:sp>
      <p:sp>
        <p:nvSpPr>
          <p:cNvPr id="22" name="Text Placeholder 19">
            <a:extLst>
              <a:ext uri="{FF2B5EF4-FFF2-40B4-BE49-F238E27FC236}">
                <a16:creationId xmlns:a16="http://schemas.microsoft.com/office/drawing/2014/main" id="{FF738CA3-559A-4C72-BDF3-D50DC993210F}"/>
              </a:ext>
            </a:extLst>
          </p:cNvPr>
          <p:cNvSpPr>
            <a:spLocks noGrp="1"/>
          </p:cNvSpPr>
          <p:nvPr>
            <p:ph type="body" sz="quarter" idx="20"/>
          </p:nvPr>
        </p:nvSpPr>
        <p:spPr>
          <a:xfrm>
            <a:off x="7885782" y="2095221"/>
            <a:ext cx="3275942" cy="876300"/>
          </a:xfrm>
        </p:spPr>
        <p:txBody>
          <a:bodyPr lIns="0" tIns="0" rIns="0" bIns="0">
            <a:noAutofit/>
          </a:bodyPr>
          <a:lstStyle>
            <a:lvl1pPr marL="0" indent="0">
              <a:lnSpc>
                <a:spcPct val="140000"/>
              </a:lnSpc>
              <a:buNone/>
              <a:defRPr sz="1200">
                <a:solidFill>
                  <a:schemeClr val="tx1">
                    <a:lumMod val="75000"/>
                  </a:schemeClr>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GB" dirty="0"/>
              <a:t>Click to edit Master text styles</a:t>
            </a:r>
          </a:p>
        </p:txBody>
      </p:sp>
      <p:sp>
        <p:nvSpPr>
          <p:cNvPr id="23" name="Text Placeholder 8">
            <a:extLst>
              <a:ext uri="{FF2B5EF4-FFF2-40B4-BE49-F238E27FC236}">
                <a16:creationId xmlns:a16="http://schemas.microsoft.com/office/drawing/2014/main" id="{DD8535C5-3848-4CEA-A088-40D9EB812B37}"/>
              </a:ext>
            </a:extLst>
          </p:cNvPr>
          <p:cNvSpPr>
            <a:spLocks noGrp="1"/>
          </p:cNvSpPr>
          <p:nvPr>
            <p:ph type="body" sz="quarter" idx="21" hasCustomPrompt="1"/>
          </p:nvPr>
        </p:nvSpPr>
        <p:spPr>
          <a:xfrm>
            <a:off x="6810318" y="3278532"/>
            <a:ext cx="1176406" cy="457200"/>
          </a:xfrm>
        </p:spPr>
        <p:txBody>
          <a:bodyPr lIns="0" tIns="0" rIns="0" bIns="0">
            <a:normAutofit/>
          </a:bodyPr>
          <a:lstStyle>
            <a:lvl1pPr marL="0" indent="0">
              <a:buNone/>
              <a:defRPr sz="3200" b="1">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20</a:t>
            </a:r>
            <a:r>
              <a:rPr lang="en-GB" dirty="0"/>
              <a:t>%</a:t>
            </a:r>
            <a:endParaRPr lang="en-HU" dirty="0"/>
          </a:p>
        </p:txBody>
      </p:sp>
      <p:sp>
        <p:nvSpPr>
          <p:cNvPr id="24" name="Text Placeholder 12">
            <a:extLst>
              <a:ext uri="{FF2B5EF4-FFF2-40B4-BE49-F238E27FC236}">
                <a16:creationId xmlns:a16="http://schemas.microsoft.com/office/drawing/2014/main" id="{F09FC9C5-69AD-48CC-BDB4-2E349345D5CD}"/>
              </a:ext>
            </a:extLst>
          </p:cNvPr>
          <p:cNvSpPr>
            <a:spLocks noGrp="1"/>
          </p:cNvSpPr>
          <p:nvPr>
            <p:ph type="body" sz="quarter" idx="22" hasCustomPrompt="1"/>
          </p:nvPr>
        </p:nvSpPr>
        <p:spPr>
          <a:xfrm>
            <a:off x="7885782" y="3278533"/>
            <a:ext cx="3275942" cy="327988"/>
          </a:xfrm>
        </p:spPr>
        <p:txBody>
          <a:bodyPr lIns="0" tIns="0" rIns="0" bIns="0">
            <a:normAutofit/>
          </a:bodyPr>
          <a:lstStyle>
            <a:lvl1pPr marL="0" indent="0">
              <a:lnSpc>
                <a:spcPct val="100000"/>
              </a:lnSpc>
              <a:buNone/>
              <a:defRPr sz="1700" b="1" cap="none"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text</a:t>
            </a:r>
            <a:endParaRPr lang="en-HU" dirty="0"/>
          </a:p>
        </p:txBody>
      </p:sp>
      <p:sp>
        <p:nvSpPr>
          <p:cNvPr id="25" name="Text Placeholder 19">
            <a:extLst>
              <a:ext uri="{FF2B5EF4-FFF2-40B4-BE49-F238E27FC236}">
                <a16:creationId xmlns:a16="http://schemas.microsoft.com/office/drawing/2014/main" id="{33FA68BF-DD8B-480E-A07F-B7ACD7378720}"/>
              </a:ext>
            </a:extLst>
          </p:cNvPr>
          <p:cNvSpPr>
            <a:spLocks noGrp="1"/>
          </p:cNvSpPr>
          <p:nvPr>
            <p:ph type="body" sz="quarter" idx="23"/>
          </p:nvPr>
        </p:nvSpPr>
        <p:spPr>
          <a:xfrm>
            <a:off x="7885782" y="3606521"/>
            <a:ext cx="3275942" cy="876300"/>
          </a:xfrm>
        </p:spPr>
        <p:txBody>
          <a:bodyPr lIns="0" tIns="0" rIns="0" bIns="0">
            <a:noAutofit/>
          </a:bodyPr>
          <a:lstStyle>
            <a:lvl1pPr marL="0" indent="0">
              <a:lnSpc>
                <a:spcPct val="140000"/>
              </a:lnSpc>
              <a:buNone/>
              <a:defRPr sz="1200">
                <a:solidFill>
                  <a:schemeClr val="tx1">
                    <a:lumMod val="75000"/>
                  </a:schemeClr>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GB" dirty="0"/>
              <a:t>Click to edit Master text styles</a:t>
            </a:r>
          </a:p>
        </p:txBody>
      </p:sp>
      <p:sp>
        <p:nvSpPr>
          <p:cNvPr id="26" name="Text Placeholder 8">
            <a:extLst>
              <a:ext uri="{FF2B5EF4-FFF2-40B4-BE49-F238E27FC236}">
                <a16:creationId xmlns:a16="http://schemas.microsoft.com/office/drawing/2014/main" id="{20477252-770E-41AB-94E7-02403ECD6339}"/>
              </a:ext>
            </a:extLst>
          </p:cNvPr>
          <p:cNvSpPr>
            <a:spLocks noGrp="1"/>
          </p:cNvSpPr>
          <p:nvPr>
            <p:ph type="body" sz="quarter" idx="24" hasCustomPrompt="1"/>
          </p:nvPr>
        </p:nvSpPr>
        <p:spPr>
          <a:xfrm>
            <a:off x="6810318" y="4751732"/>
            <a:ext cx="1176406" cy="457200"/>
          </a:xfrm>
        </p:spPr>
        <p:txBody>
          <a:bodyPr lIns="0" tIns="0" rIns="0" bIns="0">
            <a:normAutofit/>
          </a:bodyPr>
          <a:lstStyle>
            <a:lvl1pPr marL="0" indent="0">
              <a:buNone/>
              <a:defRPr sz="3200" b="1">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30</a:t>
            </a:r>
            <a:r>
              <a:rPr lang="en-GB" dirty="0"/>
              <a:t>%</a:t>
            </a:r>
            <a:endParaRPr lang="en-HU" dirty="0"/>
          </a:p>
        </p:txBody>
      </p:sp>
      <p:sp>
        <p:nvSpPr>
          <p:cNvPr id="27" name="Text Placeholder 12">
            <a:extLst>
              <a:ext uri="{FF2B5EF4-FFF2-40B4-BE49-F238E27FC236}">
                <a16:creationId xmlns:a16="http://schemas.microsoft.com/office/drawing/2014/main" id="{A8ABC735-0A2A-4ED6-9CD5-36E6843EDF6A}"/>
              </a:ext>
            </a:extLst>
          </p:cNvPr>
          <p:cNvSpPr>
            <a:spLocks noGrp="1"/>
          </p:cNvSpPr>
          <p:nvPr>
            <p:ph type="body" sz="quarter" idx="25" hasCustomPrompt="1"/>
          </p:nvPr>
        </p:nvSpPr>
        <p:spPr>
          <a:xfrm>
            <a:off x="7885782" y="4751733"/>
            <a:ext cx="3275942" cy="327988"/>
          </a:xfrm>
        </p:spPr>
        <p:txBody>
          <a:bodyPr lIns="0" tIns="0" rIns="0" bIns="0">
            <a:normAutofit/>
          </a:bodyPr>
          <a:lstStyle>
            <a:lvl1pPr marL="0" indent="0">
              <a:lnSpc>
                <a:spcPct val="100000"/>
              </a:lnSpc>
              <a:buNone/>
              <a:defRPr sz="1700" b="1" cap="none"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text</a:t>
            </a:r>
            <a:endParaRPr lang="en-HU" dirty="0"/>
          </a:p>
        </p:txBody>
      </p:sp>
      <p:sp>
        <p:nvSpPr>
          <p:cNvPr id="28" name="Text Placeholder 19">
            <a:extLst>
              <a:ext uri="{FF2B5EF4-FFF2-40B4-BE49-F238E27FC236}">
                <a16:creationId xmlns:a16="http://schemas.microsoft.com/office/drawing/2014/main" id="{2A2C06DE-22E0-4373-850D-774B1DFA4FF8}"/>
              </a:ext>
            </a:extLst>
          </p:cNvPr>
          <p:cNvSpPr>
            <a:spLocks noGrp="1"/>
          </p:cNvSpPr>
          <p:nvPr>
            <p:ph type="body" sz="quarter" idx="26"/>
          </p:nvPr>
        </p:nvSpPr>
        <p:spPr>
          <a:xfrm>
            <a:off x="7885782" y="5079721"/>
            <a:ext cx="3275942" cy="876300"/>
          </a:xfrm>
        </p:spPr>
        <p:txBody>
          <a:bodyPr lIns="0" tIns="0" rIns="0" bIns="0">
            <a:noAutofit/>
          </a:bodyPr>
          <a:lstStyle>
            <a:lvl1pPr marL="0" indent="0">
              <a:lnSpc>
                <a:spcPct val="140000"/>
              </a:lnSpc>
              <a:buNone/>
              <a:defRPr sz="1200">
                <a:solidFill>
                  <a:schemeClr val="tx1">
                    <a:lumMod val="75000"/>
                  </a:schemeClr>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GB" dirty="0"/>
              <a:t>Click to edit Master text styles</a:t>
            </a:r>
          </a:p>
        </p:txBody>
      </p:sp>
      <p:pic>
        <p:nvPicPr>
          <p:cNvPr id="29" name="Kép 28">
            <a:extLst>
              <a:ext uri="{FF2B5EF4-FFF2-40B4-BE49-F238E27FC236}">
                <a16:creationId xmlns:a16="http://schemas.microsoft.com/office/drawing/2014/main" id="{A0553865-3B4B-4B00-811A-19612C95879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68074" y="6195626"/>
            <a:ext cx="1454179" cy="290836"/>
          </a:xfrm>
          <a:prstGeom prst="rect">
            <a:avLst/>
          </a:prstGeom>
        </p:spPr>
      </p:pic>
      <p:sp>
        <p:nvSpPr>
          <p:cNvPr id="32" name="Title 1">
            <a:extLst>
              <a:ext uri="{FF2B5EF4-FFF2-40B4-BE49-F238E27FC236}">
                <a16:creationId xmlns:a16="http://schemas.microsoft.com/office/drawing/2014/main" id="{D9E77828-7778-4010-8AB7-504282B36B5A}"/>
              </a:ext>
            </a:extLst>
          </p:cNvPr>
          <p:cNvSpPr>
            <a:spLocks noGrp="1"/>
          </p:cNvSpPr>
          <p:nvPr>
            <p:ph type="ctrTitle" hasCustomPrompt="1"/>
          </p:nvPr>
        </p:nvSpPr>
        <p:spPr>
          <a:xfrm>
            <a:off x="543378" y="1225159"/>
            <a:ext cx="5734720" cy="2281380"/>
          </a:xfrm>
        </p:spPr>
        <p:txBody>
          <a:bodyPr anchor="b">
            <a:normAutofit/>
          </a:bodyPr>
          <a:lstStyle>
            <a:lvl1pPr algn="l">
              <a:lnSpc>
                <a:spcPct val="100000"/>
              </a:lnSpc>
              <a:defRPr sz="4000" b="1" baseline="0">
                <a:solidFill>
                  <a:schemeClr val="bg1"/>
                </a:solidFill>
                <a:latin typeface="+mj-lt"/>
              </a:defRPr>
            </a:lvl1pPr>
          </a:lstStyle>
          <a:p>
            <a:r>
              <a:rPr lang="en-GB" dirty="0"/>
              <a:t>Click to edit </a:t>
            </a:r>
            <a:br>
              <a:rPr lang="en-GB" dirty="0"/>
            </a:br>
            <a:r>
              <a:rPr lang="en-GB" dirty="0">
                <a:effectLst/>
              </a:rPr>
              <a:t>Title Slide</a:t>
            </a:r>
            <a:endParaRPr lang="en-HU" dirty="0"/>
          </a:p>
        </p:txBody>
      </p:sp>
      <p:sp>
        <p:nvSpPr>
          <p:cNvPr id="33" name="Subtitle 2">
            <a:extLst>
              <a:ext uri="{FF2B5EF4-FFF2-40B4-BE49-F238E27FC236}">
                <a16:creationId xmlns:a16="http://schemas.microsoft.com/office/drawing/2014/main" id="{B89D4CCB-FBD7-4D42-B95D-579C914AA67D}"/>
              </a:ext>
            </a:extLst>
          </p:cNvPr>
          <p:cNvSpPr>
            <a:spLocks noGrp="1"/>
          </p:cNvSpPr>
          <p:nvPr>
            <p:ph type="subTitle" idx="1" hasCustomPrompt="1"/>
          </p:nvPr>
        </p:nvSpPr>
        <p:spPr>
          <a:xfrm>
            <a:off x="537194" y="3815464"/>
            <a:ext cx="5740904" cy="18288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hu-HU" sz="2000" baseline="0" noProof="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u-HU" noProof="0" dirty="0" err="1"/>
              <a:t>Click</a:t>
            </a:r>
            <a:r>
              <a:rPr lang="hu-HU" noProof="0" dirty="0"/>
              <a:t> </a:t>
            </a:r>
            <a:r>
              <a:rPr lang="hu-HU" noProof="0" dirty="0" err="1"/>
              <a:t>to</a:t>
            </a:r>
            <a:r>
              <a:rPr lang="hu-HU" noProof="0" dirty="0"/>
              <a:t> </a:t>
            </a:r>
            <a:r>
              <a:rPr lang="hu-HU" noProof="0" dirty="0" err="1"/>
              <a:t>edit</a:t>
            </a:r>
            <a:r>
              <a:rPr lang="hu-HU" noProof="0" dirty="0"/>
              <a:t> </a:t>
            </a:r>
            <a:r>
              <a:rPr lang="hu-HU" noProof="0" dirty="0" err="1"/>
              <a:t>Title</a:t>
            </a:r>
            <a:r>
              <a:rPr lang="hu-HU" noProof="0" dirty="0"/>
              <a:t> </a:t>
            </a:r>
            <a:r>
              <a:rPr lang="hu-HU" noProof="0" dirty="0" err="1"/>
              <a:t>Slide</a:t>
            </a:r>
            <a:r>
              <a:rPr lang="hu-HU" noProof="0" dirty="0"/>
              <a:t> </a:t>
            </a:r>
            <a:r>
              <a:rPr lang="hu-HU" noProof="0" dirty="0" err="1"/>
              <a:t>description</a:t>
            </a:r>
            <a:endParaRPr lang="hu-HU" noProof="0" dirty="0"/>
          </a:p>
        </p:txBody>
      </p:sp>
      <p:sp>
        <p:nvSpPr>
          <p:cNvPr id="34" name="Slide Number Placeholder 5">
            <a:extLst>
              <a:ext uri="{FF2B5EF4-FFF2-40B4-BE49-F238E27FC236}">
                <a16:creationId xmlns:a16="http://schemas.microsoft.com/office/drawing/2014/main" id="{03B7C13A-498B-4383-8509-6218A1EB0E47}"/>
              </a:ext>
            </a:extLst>
          </p:cNvPr>
          <p:cNvSpPr txBox="1">
            <a:spLocks/>
          </p:cNvSpPr>
          <p:nvPr userDrawn="1"/>
        </p:nvSpPr>
        <p:spPr>
          <a:xfrm>
            <a:off x="9015381" y="6245206"/>
            <a:ext cx="2743200" cy="365125"/>
          </a:xfrm>
          <a:prstGeom prst="rect">
            <a:avLst/>
          </a:prstGeom>
        </p:spPr>
        <p:txBody>
          <a:bodyPr anchor="ctr" anchorCtr="0"/>
          <a:lstStyle>
            <a:defPPr>
              <a:defRPr lang="en-HU"/>
            </a:defPPr>
            <a:lvl1pPr marL="0" algn="r" defTabSz="914400" rtl="0" eaLnBrk="1" latinLnBrk="0" hangingPunct="1">
              <a:defRPr sz="2000" kern="1200" baseline="0">
                <a:solidFill>
                  <a:srgbClr val="6389B4"/>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72B2BC6-42CA-9D44-91E1-D322BA34BDFF}" type="slidenum">
              <a:rPr lang="en-HU" sz="1600" smtClean="0"/>
              <a:pPr algn="r"/>
              <a:t>‹#›</a:t>
            </a:fld>
            <a:endParaRPr lang="en-HU" sz="1600" dirty="0"/>
          </a:p>
        </p:txBody>
      </p:sp>
    </p:spTree>
    <p:extLst>
      <p:ext uri="{BB962C8B-B14F-4D97-AF65-F5344CB8AC3E}">
        <p14:creationId xmlns:p14="http://schemas.microsoft.com/office/powerpoint/2010/main" val="26163830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lválasztó">
    <p:spTree>
      <p:nvGrpSpPr>
        <p:cNvPr id="1" name=""/>
        <p:cNvGrpSpPr/>
        <p:nvPr/>
      </p:nvGrpSpPr>
      <p:grpSpPr>
        <a:xfrm>
          <a:off x="0" y="0"/>
          <a:ext cx="0" cy="0"/>
          <a:chOff x="0" y="0"/>
          <a:chExt cx="0" cy="0"/>
        </a:xfrm>
      </p:grpSpPr>
      <p:sp>
        <p:nvSpPr>
          <p:cNvPr id="12" name="object 5">
            <a:extLst>
              <a:ext uri="{FF2B5EF4-FFF2-40B4-BE49-F238E27FC236}">
                <a16:creationId xmlns:a16="http://schemas.microsoft.com/office/drawing/2014/main" id="{F637153F-E31D-44C5-9D22-144CDE77D4CB}"/>
              </a:ext>
            </a:extLst>
          </p:cNvPr>
          <p:cNvSpPr/>
          <p:nvPr userDrawn="1"/>
        </p:nvSpPr>
        <p:spPr>
          <a:xfrm>
            <a:off x="159072" y="0"/>
            <a:ext cx="2389575" cy="1468729"/>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nvGrpSpPr>
          <p:cNvPr id="5" name="Csoportba foglalás 4">
            <a:extLst>
              <a:ext uri="{FF2B5EF4-FFF2-40B4-BE49-F238E27FC236}">
                <a16:creationId xmlns:a16="http://schemas.microsoft.com/office/drawing/2014/main" id="{58394058-E797-4FD2-BC32-6F32BD2B5FBA}"/>
              </a:ext>
            </a:extLst>
          </p:cNvPr>
          <p:cNvGrpSpPr/>
          <p:nvPr userDrawn="1"/>
        </p:nvGrpSpPr>
        <p:grpSpPr>
          <a:xfrm>
            <a:off x="832513" y="1447440"/>
            <a:ext cx="11359488" cy="5410560"/>
            <a:chOff x="234409" y="1844251"/>
            <a:chExt cx="19871278" cy="9464752"/>
          </a:xfrm>
        </p:grpSpPr>
        <p:sp>
          <p:nvSpPr>
            <p:cNvPr id="15" name="object 2">
              <a:extLst>
                <a:ext uri="{FF2B5EF4-FFF2-40B4-BE49-F238E27FC236}">
                  <a16:creationId xmlns:a16="http://schemas.microsoft.com/office/drawing/2014/main" id="{6BEC3886-0246-4897-BBCD-08CEB8F5DEE4}"/>
                </a:ext>
              </a:extLst>
            </p:cNvPr>
            <p:cNvSpPr/>
            <p:nvPr userDrawn="1"/>
          </p:nvSpPr>
          <p:spPr>
            <a:xfrm>
              <a:off x="2907422" y="1844251"/>
              <a:ext cx="17198265" cy="9464752"/>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3">
              <a:extLst>
                <a:ext uri="{FF2B5EF4-FFF2-40B4-BE49-F238E27FC236}">
                  <a16:creationId xmlns:a16="http://schemas.microsoft.com/office/drawing/2014/main" id="{C73BC4D2-8B81-4307-941F-EC87BB20AB34}"/>
                </a:ext>
              </a:extLst>
            </p:cNvPr>
            <p:cNvSpPr/>
            <p:nvPr userDrawn="1"/>
          </p:nvSpPr>
          <p:spPr>
            <a:xfrm>
              <a:off x="234409" y="4129325"/>
              <a:ext cx="19871278" cy="7179678"/>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2" name="Title 1">
            <a:extLst>
              <a:ext uri="{FF2B5EF4-FFF2-40B4-BE49-F238E27FC236}">
                <a16:creationId xmlns:a16="http://schemas.microsoft.com/office/drawing/2014/main" id="{22980FA4-D676-E9D8-4B61-B7A67D3116FC}"/>
              </a:ext>
            </a:extLst>
          </p:cNvPr>
          <p:cNvSpPr>
            <a:spLocks noGrp="1"/>
          </p:cNvSpPr>
          <p:nvPr>
            <p:ph type="ctrTitle" hasCustomPrompt="1"/>
          </p:nvPr>
        </p:nvSpPr>
        <p:spPr>
          <a:xfrm>
            <a:off x="543378" y="1225159"/>
            <a:ext cx="5734720" cy="2281380"/>
          </a:xfrm>
        </p:spPr>
        <p:txBody>
          <a:bodyPr anchor="b">
            <a:normAutofit/>
          </a:bodyPr>
          <a:lstStyle>
            <a:lvl1pPr algn="l">
              <a:lnSpc>
                <a:spcPct val="100000"/>
              </a:lnSpc>
              <a:defRPr sz="4000" b="1" baseline="0">
                <a:solidFill>
                  <a:srgbClr val="213768"/>
                </a:solidFill>
                <a:latin typeface="+mj-lt"/>
              </a:defRPr>
            </a:lvl1pPr>
          </a:lstStyle>
          <a:p>
            <a:r>
              <a:rPr lang="en-GB" dirty="0"/>
              <a:t>Click to edit </a:t>
            </a:r>
            <a:br>
              <a:rPr lang="en-GB" dirty="0"/>
            </a:br>
            <a:r>
              <a:rPr lang="en-GB" dirty="0">
                <a:effectLst/>
              </a:rPr>
              <a:t>Title Slide</a:t>
            </a:r>
            <a:endParaRPr lang="en-HU" dirty="0"/>
          </a:p>
        </p:txBody>
      </p:sp>
      <p:sp>
        <p:nvSpPr>
          <p:cNvPr id="3" name="Subtitle 2">
            <a:extLst>
              <a:ext uri="{FF2B5EF4-FFF2-40B4-BE49-F238E27FC236}">
                <a16:creationId xmlns:a16="http://schemas.microsoft.com/office/drawing/2014/main" id="{DD9DAAB4-06AE-B307-2AED-062914C1EF14}"/>
              </a:ext>
            </a:extLst>
          </p:cNvPr>
          <p:cNvSpPr>
            <a:spLocks noGrp="1"/>
          </p:cNvSpPr>
          <p:nvPr>
            <p:ph type="subTitle" idx="1" hasCustomPrompt="1"/>
          </p:nvPr>
        </p:nvSpPr>
        <p:spPr>
          <a:xfrm>
            <a:off x="537194" y="3815464"/>
            <a:ext cx="5740904" cy="18288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hu-HU" sz="2000" baseline="0" noProof="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u-HU" noProof="0" dirty="0" err="1"/>
              <a:t>Click</a:t>
            </a:r>
            <a:r>
              <a:rPr lang="hu-HU" noProof="0" dirty="0"/>
              <a:t> </a:t>
            </a:r>
            <a:r>
              <a:rPr lang="hu-HU" noProof="0" dirty="0" err="1"/>
              <a:t>to</a:t>
            </a:r>
            <a:r>
              <a:rPr lang="hu-HU" noProof="0" dirty="0"/>
              <a:t> </a:t>
            </a:r>
            <a:r>
              <a:rPr lang="hu-HU" noProof="0" dirty="0" err="1"/>
              <a:t>edit</a:t>
            </a:r>
            <a:r>
              <a:rPr lang="hu-HU" noProof="0" dirty="0"/>
              <a:t> </a:t>
            </a:r>
            <a:r>
              <a:rPr lang="hu-HU" noProof="0" dirty="0" err="1"/>
              <a:t>Title</a:t>
            </a:r>
            <a:r>
              <a:rPr lang="hu-HU" noProof="0" dirty="0"/>
              <a:t> </a:t>
            </a:r>
            <a:r>
              <a:rPr lang="hu-HU" noProof="0" dirty="0" err="1"/>
              <a:t>Slide</a:t>
            </a:r>
            <a:r>
              <a:rPr lang="hu-HU" noProof="0" dirty="0"/>
              <a:t> </a:t>
            </a:r>
            <a:r>
              <a:rPr lang="hu-HU" noProof="0" dirty="0" err="1"/>
              <a:t>description</a:t>
            </a:r>
            <a:endParaRPr lang="hu-HU" noProof="0" dirty="0"/>
          </a:p>
        </p:txBody>
      </p:sp>
    </p:spTree>
    <p:extLst>
      <p:ext uri="{BB962C8B-B14F-4D97-AF65-F5344CB8AC3E}">
        <p14:creationId xmlns:p14="http://schemas.microsoft.com/office/powerpoint/2010/main" val="15717732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Elválasztó">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460BA987-F5FB-4869-9925-2BAD1F5C815B}"/>
              </a:ext>
            </a:extLst>
          </p:cNvPr>
          <p:cNvSpPr>
            <a:spLocks noGrp="1"/>
          </p:cNvSpPr>
          <p:nvPr>
            <p:ph type="ctrTitle" hasCustomPrompt="1"/>
          </p:nvPr>
        </p:nvSpPr>
        <p:spPr>
          <a:xfrm>
            <a:off x="543378" y="1225159"/>
            <a:ext cx="5734720" cy="2281380"/>
          </a:xfrm>
        </p:spPr>
        <p:txBody>
          <a:bodyPr anchor="b">
            <a:normAutofit/>
          </a:bodyPr>
          <a:lstStyle>
            <a:lvl1pPr algn="l">
              <a:lnSpc>
                <a:spcPct val="100000"/>
              </a:lnSpc>
              <a:defRPr sz="4000" b="1" baseline="0">
                <a:solidFill>
                  <a:srgbClr val="213768"/>
                </a:solidFill>
                <a:latin typeface="+mj-lt"/>
              </a:defRPr>
            </a:lvl1pPr>
          </a:lstStyle>
          <a:p>
            <a:r>
              <a:rPr lang="en-GB" dirty="0"/>
              <a:t>Click to edit </a:t>
            </a:r>
            <a:br>
              <a:rPr lang="en-GB" dirty="0"/>
            </a:br>
            <a:r>
              <a:rPr lang="en-GB" dirty="0">
                <a:effectLst/>
              </a:rPr>
              <a:t>Title Slide</a:t>
            </a:r>
            <a:endParaRPr lang="en-HU" dirty="0"/>
          </a:p>
        </p:txBody>
      </p:sp>
      <p:sp>
        <p:nvSpPr>
          <p:cNvPr id="14" name="Subtitle 2">
            <a:extLst>
              <a:ext uri="{FF2B5EF4-FFF2-40B4-BE49-F238E27FC236}">
                <a16:creationId xmlns:a16="http://schemas.microsoft.com/office/drawing/2014/main" id="{0381B098-FADA-4C0B-BF58-79418DAF0F17}"/>
              </a:ext>
            </a:extLst>
          </p:cNvPr>
          <p:cNvSpPr>
            <a:spLocks noGrp="1"/>
          </p:cNvSpPr>
          <p:nvPr>
            <p:ph type="subTitle" idx="1" hasCustomPrompt="1"/>
          </p:nvPr>
        </p:nvSpPr>
        <p:spPr>
          <a:xfrm>
            <a:off x="537194" y="3815464"/>
            <a:ext cx="5740904" cy="1828800"/>
          </a:xfr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hu-HU" sz="2000" baseline="0" noProof="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u-HU" noProof="0" dirty="0" err="1"/>
              <a:t>Click</a:t>
            </a:r>
            <a:r>
              <a:rPr lang="hu-HU" noProof="0" dirty="0"/>
              <a:t> </a:t>
            </a:r>
            <a:r>
              <a:rPr lang="hu-HU" noProof="0" dirty="0" err="1"/>
              <a:t>to</a:t>
            </a:r>
            <a:r>
              <a:rPr lang="hu-HU" noProof="0" dirty="0"/>
              <a:t> </a:t>
            </a:r>
            <a:r>
              <a:rPr lang="hu-HU" noProof="0" dirty="0" err="1"/>
              <a:t>edit</a:t>
            </a:r>
            <a:r>
              <a:rPr lang="hu-HU" noProof="0" dirty="0"/>
              <a:t> </a:t>
            </a:r>
            <a:r>
              <a:rPr lang="hu-HU" noProof="0" dirty="0" err="1"/>
              <a:t>Title</a:t>
            </a:r>
            <a:r>
              <a:rPr lang="hu-HU" noProof="0" dirty="0"/>
              <a:t> </a:t>
            </a:r>
            <a:r>
              <a:rPr lang="hu-HU" noProof="0" dirty="0" err="1"/>
              <a:t>Slide</a:t>
            </a:r>
            <a:r>
              <a:rPr lang="hu-HU" noProof="0" dirty="0"/>
              <a:t> </a:t>
            </a:r>
            <a:r>
              <a:rPr lang="hu-HU" noProof="0" dirty="0" err="1"/>
              <a:t>description</a:t>
            </a:r>
            <a:endParaRPr lang="hu-HU" noProof="0" dirty="0"/>
          </a:p>
        </p:txBody>
      </p:sp>
      <p:grpSp>
        <p:nvGrpSpPr>
          <p:cNvPr id="8" name="Csoportba foglalás 7">
            <a:extLst>
              <a:ext uri="{FF2B5EF4-FFF2-40B4-BE49-F238E27FC236}">
                <a16:creationId xmlns:a16="http://schemas.microsoft.com/office/drawing/2014/main" id="{7EAD06AE-72AB-470B-A349-D5363C870775}"/>
              </a:ext>
            </a:extLst>
          </p:cNvPr>
          <p:cNvGrpSpPr/>
          <p:nvPr userDrawn="1"/>
        </p:nvGrpSpPr>
        <p:grpSpPr>
          <a:xfrm>
            <a:off x="8625646" y="5159335"/>
            <a:ext cx="3566354" cy="1698665"/>
            <a:chOff x="234409" y="1844251"/>
            <a:chExt cx="19871278" cy="9464752"/>
          </a:xfrm>
        </p:grpSpPr>
        <p:sp>
          <p:nvSpPr>
            <p:cNvPr id="9" name="object 2">
              <a:extLst>
                <a:ext uri="{FF2B5EF4-FFF2-40B4-BE49-F238E27FC236}">
                  <a16:creationId xmlns:a16="http://schemas.microsoft.com/office/drawing/2014/main" id="{BC1C40AB-6F12-41D4-83F1-AB74923B1235}"/>
                </a:ext>
              </a:extLst>
            </p:cNvPr>
            <p:cNvSpPr/>
            <p:nvPr userDrawn="1"/>
          </p:nvSpPr>
          <p:spPr>
            <a:xfrm>
              <a:off x="2907422" y="1844251"/>
              <a:ext cx="17198265" cy="9464752"/>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 name="object 3">
              <a:extLst>
                <a:ext uri="{FF2B5EF4-FFF2-40B4-BE49-F238E27FC236}">
                  <a16:creationId xmlns:a16="http://schemas.microsoft.com/office/drawing/2014/main" id="{47D35245-8F34-4039-9685-CF2E2F7DF94C}"/>
                </a:ext>
              </a:extLst>
            </p:cNvPr>
            <p:cNvSpPr/>
            <p:nvPr userDrawn="1"/>
          </p:nvSpPr>
          <p:spPr>
            <a:xfrm>
              <a:off x="234409" y="4129325"/>
              <a:ext cx="19871278" cy="717967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11" name="object 3">
            <a:extLst>
              <a:ext uri="{FF2B5EF4-FFF2-40B4-BE49-F238E27FC236}">
                <a16:creationId xmlns:a16="http://schemas.microsoft.com/office/drawing/2014/main" id="{3BCD2F61-047C-4AFE-B5A1-35D6A7C4E3FD}"/>
              </a:ext>
            </a:extLst>
          </p:cNvPr>
          <p:cNvSpPr/>
          <p:nvPr userDrawn="1"/>
        </p:nvSpPr>
        <p:spPr>
          <a:xfrm>
            <a:off x="9424696" y="-240"/>
            <a:ext cx="2767304" cy="854291"/>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662">
              <a:solidFill>
                <a:schemeClr val="accent3"/>
              </a:solidFill>
            </a:endParaRPr>
          </a:p>
        </p:txBody>
      </p:sp>
      <p:sp>
        <p:nvSpPr>
          <p:cNvPr id="17" name="object 5">
            <a:extLst>
              <a:ext uri="{FF2B5EF4-FFF2-40B4-BE49-F238E27FC236}">
                <a16:creationId xmlns:a16="http://schemas.microsoft.com/office/drawing/2014/main" id="{F5BCF296-83DD-40A2-BC95-D1B858662415}"/>
              </a:ext>
            </a:extLst>
          </p:cNvPr>
          <p:cNvSpPr/>
          <p:nvPr userDrawn="1"/>
        </p:nvSpPr>
        <p:spPr>
          <a:xfrm>
            <a:off x="445066" y="5925554"/>
            <a:ext cx="1634173" cy="1004428"/>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950259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3_Title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62CAA70-7CF8-45E4-9ECC-D820CAB56227}"/>
              </a:ext>
            </a:extLst>
          </p:cNvPr>
          <p:cNvSpPr>
            <a:spLocks noGrp="1"/>
          </p:cNvSpPr>
          <p:nvPr>
            <p:ph type="ctrTitle" hasCustomPrompt="1"/>
          </p:nvPr>
        </p:nvSpPr>
        <p:spPr>
          <a:xfrm>
            <a:off x="475250" y="-581640"/>
            <a:ext cx="9152551" cy="1652451"/>
          </a:xfrm>
        </p:spPr>
        <p:txBody>
          <a:bodyPr anchor="b">
            <a:normAutofit/>
          </a:bodyPr>
          <a:lstStyle>
            <a:lvl1pPr algn="l">
              <a:lnSpc>
                <a:spcPct val="100000"/>
              </a:lnSpc>
              <a:defRPr sz="2800" b="1" baseline="0">
                <a:solidFill>
                  <a:srgbClr val="213768"/>
                </a:solidFill>
                <a:latin typeface="+mj-lt"/>
              </a:defRPr>
            </a:lvl1pPr>
          </a:lstStyle>
          <a:p>
            <a:r>
              <a:rPr lang="en-GB" dirty="0"/>
              <a:t>Click to edit </a:t>
            </a:r>
            <a:endParaRPr lang="en-HU" dirty="0"/>
          </a:p>
        </p:txBody>
      </p:sp>
      <p:sp>
        <p:nvSpPr>
          <p:cNvPr id="14" name="Subtitle 2">
            <a:extLst>
              <a:ext uri="{FF2B5EF4-FFF2-40B4-BE49-F238E27FC236}">
                <a16:creationId xmlns:a16="http://schemas.microsoft.com/office/drawing/2014/main" id="{2BEE0147-CFE5-4566-8FBD-A43A17C6471A}"/>
              </a:ext>
            </a:extLst>
          </p:cNvPr>
          <p:cNvSpPr>
            <a:spLocks noGrp="1"/>
          </p:cNvSpPr>
          <p:nvPr>
            <p:ph type="subTitle" idx="1" hasCustomPrompt="1"/>
          </p:nvPr>
        </p:nvSpPr>
        <p:spPr>
          <a:xfrm>
            <a:off x="475250" y="1015726"/>
            <a:ext cx="9192637" cy="365125"/>
          </a:xfrm>
        </p:spPr>
        <p:txBody>
          <a:bodyPr>
            <a:no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hu-HU" sz="2000" baseline="0" noProof="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u-HU" noProof="0" dirty="0" err="1"/>
              <a:t>Click</a:t>
            </a:r>
            <a:r>
              <a:rPr lang="hu-HU" noProof="0" dirty="0"/>
              <a:t> </a:t>
            </a:r>
            <a:r>
              <a:rPr lang="hu-HU" noProof="0" dirty="0" err="1"/>
              <a:t>to</a:t>
            </a:r>
            <a:r>
              <a:rPr lang="hu-HU" noProof="0" dirty="0"/>
              <a:t> </a:t>
            </a:r>
            <a:r>
              <a:rPr lang="hu-HU" noProof="0" dirty="0" err="1"/>
              <a:t>edit</a:t>
            </a:r>
            <a:r>
              <a:rPr lang="hu-HU" noProof="0" dirty="0"/>
              <a:t> </a:t>
            </a:r>
            <a:r>
              <a:rPr lang="hu-HU" noProof="0" dirty="0" err="1"/>
              <a:t>Title</a:t>
            </a:r>
            <a:r>
              <a:rPr lang="hu-HU" noProof="0" dirty="0"/>
              <a:t> </a:t>
            </a:r>
            <a:r>
              <a:rPr lang="hu-HU" noProof="0" dirty="0" err="1"/>
              <a:t>Slide</a:t>
            </a:r>
            <a:r>
              <a:rPr lang="hu-HU" noProof="0" dirty="0"/>
              <a:t> </a:t>
            </a:r>
            <a:r>
              <a:rPr lang="hu-HU" noProof="0" dirty="0" err="1"/>
              <a:t>description</a:t>
            </a:r>
            <a:endParaRPr lang="hu-HU" noProof="0" dirty="0"/>
          </a:p>
        </p:txBody>
      </p:sp>
      <p:sp>
        <p:nvSpPr>
          <p:cNvPr id="3" name="Szöveg helye 2">
            <a:extLst>
              <a:ext uri="{FF2B5EF4-FFF2-40B4-BE49-F238E27FC236}">
                <a16:creationId xmlns:a16="http://schemas.microsoft.com/office/drawing/2014/main" id="{80F20F50-C9A3-4635-AE39-B1324996D2FE}"/>
              </a:ext>
            </a:extLst>
          </p:cNvPr>
          <p:cNvSpPr>
            <a:spLocks noGrp="1"/>
          </p:cNvSpPr>
          <p:nvPr>
            <p:ph type="body" sz="quarter" idx="10"/>
          </p:nvPr>
        </p:nvSpPr>
        <p:spPr>
          <a:xfrm>
            <a:off x="455034" y="1706362"/>
            <a:ext cx="5460752" cy="413591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Kép helye 3">
            <a:extLst>
              <a:ext uri="{FF2B5EF4-FFF2-40B4-BE49-F238E27FC236}">
                <a16:creationId xmlns:a16="http://schemas.microsoft.com/office/drawing/2014/main" id="{BB576442-5F4A-4E5A-9B1F-CE37FAE7EA9A}"/>
              </a:ext>
            </a:extLst>
          </p:cNvPr>
          <p:cNvSpPr>
            <a:spLocks noGrp="1"/>
          </p:cNvSpPr>
          <p:nvPr>
            <p:ph type="pic" sz="quarter" idx="11"/>
          </p:nvPr>
        </p:nvSpPr>
        <p:spPr>
          <a:xfrm>
            <a:off x="6096000" y="1706363"/>
            <a:ext cx="6096000" cy="3324225"/>
          </a:xfrm>
        </p:spPr>
        <p:txBody>
          <a:bodyPr/>
          <a:lstStyle/>
          <a:p>
            <a:endParaRPr lang="hu-HU"/>
          </a:p>
        </p:txBody>
      </p:sp>
      <p:sp>
        <p:nvSpPr>
          <p:cNvPr id="15" name="Slide Number Placeholder 5">
            <a:extLst>
              <a:ext uri="{FF2B5EF4-FFF2-40B4-BE49-F238E27FC236}">
                <a16:creationId xmlns:a16="http://schemas.microsoft.com/office/drawing/2014/main" id="{9CE97D6D-37A0-4E0E-B837-2C1C1200103A}"/>
              </a:ext>
            </a:extLst>
          </p:cNvPr>
          <p:cNvSpPr txBox="1">
            <a:spLocks/>
          </p:cNvSpPr>
          <p:nvPr userDrawn="1"/>
        </p:nvSpPr>
        <p:spPr>
          <a:xfrm>
            <a:off x="9015381" y="6245206"/>
            <a:ext cx="2743200" cy="365125"/>
          </a:xfrm>
          <a:prstGeom prst="rect">
            <a:avLst/>
          </a:prstGeom>
        </p:spPr>
        <p:txBody>
          <a:bodyPr anchor="ctr" anchorCtr="0"/>
          <a:lstStyle>
            <a:defPPr>
              <a:defRPr lang="en-HU"/>
            </a:defPPr>
            <a:lvl1pPr marL="0" algn="r" defTabSz="914400" rtl="0" eaLnBrk="1" latinLnBrk="0" hangingPunct="1">
              <a:defRPr sz="2000" kern="1200" baseline="0">
                <a:solidFill>
                  <a:srgbClr val="6389B4"/>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72B2BC6-42CA-9D44-91E1-D322BA34BDFF}" type="slidenum">
              <a:rPr lang="en-HU" sz="1600" smtClean="0"/>
              <a:pPr algn="r"/>
              <a:t>‹#›</a:t>
            </a:fld>
            <a:endParaRPr lang="en-HU" sz="1600" dirty="0"/>
          </a:p>
        </p:txBody>
      </p:sp>
      <p:pic>
        <p:nvPicPr>
          <p:cNvPr id="2" name="Kép 1">
            <a:extLst>
              <a:ext uri="{FF2B5EF4-FFF2-40B4-BE49-F238E27FC236}">
                <a16:creationId xmlns:a16="http://schemas.microsoft.com/office/drawing/2014/main" id="{F4C29A4B-B450-3096-9728-8AF3A624D94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9085" y="6222451"/>
            <a:ext cx="1348285" cy="263577"/>
          </a:xfrm>
          <a:prstGeom prst="rect">
            <a:avLst/>
          </a:prstGeom>
        </p:spPr>
      </p:pic>
      <p:sp>
        <p:nvSpPr>
          <p:cNvPr id="7" name="Szabadkézi sokszög: alakzat 6">
            <a:extLst>
              <a:ext uri="{FF2B5EF4-FFF2-40B4-BE49-F238E27FC236}">
                <a16:creationId xmlns:a16="http://schemas.microsoft.com/office/drawing/2014/main" id="{0D6EEB99-BAC5-F507-AAEE-E65EE9DA27F0}"/>
              </a:ext>
            </a:extLst>
          </p:cNvPr>
          <p:cNvSpPr/>
          <p:nvPr userDrawn="1"/>
        </p:nvSpPr>
        <p:spPr>
          <a:xfrm>
            <a:off x="9459716" y="0"/>
            <a:ext cx="2732285" cy="851248"/>
          </a:xfrm>
          <a:custGeom>
            <a:avLst/>
            <a:gdLst>
              <a:gd name="connsiteX0" fmla="*/ 0 w 2732285"/>
              <a:gd name="connsiteY0" fmla="*/ 0 h 851248"/>
              <a:gd name="connsiteX1" fmla="*/ 287109 w 2732285"/>
              <a:gd name="connsiteY1" fmla="*/ 0 h 851248"/>
              <a:gd name="connsiteX2" fmla="*/ 466869 w 2732285"/>
              <a:gd name="connsiteY2" fmla="*/ 86645 h 851248"/>
              <a:gd name="connsiteX3" fmla="*/ 1410292 w 2732285"/>
              <a:gd name="connsiteY3" fmla="*/ 539096 h 851248"/>
              <a:gd name="connsiteX4" fmla="*/ 2677003 w 2732285"/>
              <a:gd name="connsiteY4" fmla="*/ 585142 h 851248"/>
              <a:gd name="connsiteX5" fmla="*/ 2732285 w 2732285"/>
              <a:gd name="connsiteY5" fmla="*/ 556811 h 851248"/>
              <a:gd name="connsiteX6" fmla="*/ 2732285 w 2732285"/>
              <a:gd name="connsiteY6" fmla="*/ 708076 h 851248"/>
              <a:gd name="connsiteX7" fmla="*/ 2717483 w 2732285"/>
              <a:gd name="connsiteY7" fmla="*/ 715551 h 851248"/>
              <a:gd name="connsiteX8" fmla="*/ 2252365 w 2732285"/>
              <a:gd name="connsiteY8" fmla="*/ 846239 h 851248"/>
              <a:gd name="connsiteX9" fmla="*/ 1728335 w 2732285"/>
              <a:gd name="connsiteY9" fmla="*/ 803143 h 851248"/>
              <a:gd name="connsiteX10" fmla="*/ 330912 w 2732285"/>
              <a:gd name="connsiteY10" fmla="*/ 164653 h 851248"/>
              <a:gd name="connsiteX11" fmla="*/ 0 w 2732285"/>
              <a:gd name="connsiteY11" fmla="*/ 0 h 85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285" h="851248">
                <a:moveTo>
                  <a:pt x="0" y="0"/>
                </a:moveTo>
                <a:lnTo>
                  <a:pt x="287109" y="0"/>
                </a:lnTo>
                <a:lnTo>
                  <a:pt x="466869" y="86645"/>
                </a:lnTo>
                <a:cubicBezTo>
                  <a:pt x="830935" y="261650"/>
                  <a:pt x="1174956" y="425412"/>
                  <a:pt x="1410292" y="539096"/>
                </a:cubicBezTo>
                <a:cubicBezTo>
                  <a:pt x="1948203" y="798947"/>
                  <a:pt x="2351518" y="735606"/>
                  <a:pt x="2677003" y="585142"/>
                </a:cubicBezTo>
                <a:lnTo>
                  <a:pt x="2732285" y="556811"/>
                </a:lnTo>
                <a:lnTo>
                  <a:pt x="2732285" y="708076"/>
                </a:lnTo>
                <a:lnTo>
                  <a:pt x="2717483" y="715551"/>
                </a:lnTo>
                <a:cubicBezTo>
                  <a:pt x="2570215" y="784717"/>
                  <a:pt x="2422685" y="831464"/>
                  <a:pt x="2252365" y="846239"/>
                </a:cubicBezTo>
                <a:cubicBezTo>
                  <a:pt x="2100970" y="859373"/>
                  <a:pt x="1931567" y="847244"/>
                  <a:pt x="1728335" y="803143"/>
                </a:cubicBezTo>
                <a:cubicBezTo>
                  <a:pt x="1547028" y="763989"/>
                  <a:pt x="967024" y="480731"/>
                  <a:pt x="330912" y="164653"/>
                </a:cubicBezTo>
                <a:lnTo>
                  <a:pt x="0" y="0"/>
                </a:lnTo>
                <a:close/>
              </a:path>
            </a:pathLst>
          </a:custGeom>
          <a:gradFill>
            <a:gsLst>
              <a:gs pos="0">
                <a:srgbClr val="6EC3BE"/>
              </a:gs>
              <a:gs pos="100000">
                <a:srgbClr val="20366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hu-HU" dirty="0"/>
              <a:t>i</a:t>
            </a:r>
          </a:p>
        </p:txBody>
      </p:sp>
      <p:sp>
        <p:nvSpPr>
          <p:cNvPr id="8" name="Szabadkézi sokszög: alakzat 7">
            <a:extLst>
              <a:ext uri="{FF2B5EF4-FFF2-40B4-BE49-F238E27FC236}">
                <a16:creationId xmlns:a16="http://schemas.microsoft.com/office/drawing/2014/main" id="{51AE9514-CADA-1951-938A-E145B9F7ACC0}"/>
              </a:ext>
            </a:extLst>
          </p:cNvPr>
          <p:cNvSpPr/>
          <p:nvPr userDrawn="1"/>
        </p:nvSpPr>
        <p:spPr>
          <a:xfrm>
            <a:off x="10321986" y="5904196"/>
            <a:ext cx="1870014" cy="953805"/>
          </a:xfrm>
          <a:custGeom>
            <a:avLst/>
            <a:gdLst>
              <a:gd name="connsiteX0" fmla="*/ 1527304 w 1870014"/>
              <a:gd name="connsiteY0" fmla="*/ 3 h 953805"/>
              <a:gd name="connsiteX1" fmla="*/ 1758281 w 1870014"/>
              <a:gd name="connsiteY1" fmla="*/ 19445 h 953805"/>
              <a:gd name="connsiteX2" fmla="*/ 1870014 w 1870014"/>
              <a:gd name="connsiteY2" fmla="*/ 40658 h 953805"/>
              <a:gd name="connsiteX3" fmla="*/ 1870014 w 1870014"/>
              <a:gd name="connsiteY3" fmla="*/ 176058 h 953805"/>
              <a:gd name="connsiteX4" fmla="*/ 1761019 w 1870014"/>
              <a:gd name="connsiteY4" fmla="*/ 154684 h 953805"/>
              <a:gd name="connsiteX5" fmla="*/ 616305 w 1870014"/>
              <a:gd name="connsiteY5" fmla="*/ 549744 h 953805"/>
              <a:gd name="connsiteX6" fmla="*/ 290929 w 1870014"/>
              <a:gd name="connsiteY6" fmla="*/ 860431 h 953805"/>
              <a:gd name="connsiteX7" fmla="*/ 192941 w 1870014"/>
              <a:gd name="connsiteY7" fmla="*/ 953805 h 953805"/>
              <a:gd name="connsiteX8" fmla="*/ 0 w 1870014"/>
              <a:gd name="connsiteY8" fmla="*/ 953805 h 953805"/>
              <a:gd name="connsiteX9" fmla="*/ 27459 w 1870014"/>
              <a:gd name="connsiteY9" fmla="*/ 926940 h 953805"/>
              <a:gd name="connsiteX10" fmla="*/ 826724 w 1870014"/>
              <a:gd name="connsiteY10" fmla="*/ 210449 h 953805"/>
              <a:gd name="connsiteX11" fmla="*/ 1292951 w 1870014"/>
              <a:gd name="connsiteY11" fmla="*/ 24148 h 953805"/>
              <a:gd name="connsiteX12" fmla="*/ 1527304 w 1870014"/>
              <a:gd name="connsiteY12" fmla="*/ 3 h 95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0014" h="953805">
                <a:moveTo>
                  <a:pt x="1527304" y="3"/>
                </a:moveTo>
                <a:cubicBezTo>
                  <a:pt x="1604122" y="-142"/>
                  <a:pt x="1680377" y="6978"/>
                  <a:pt x="1758281" y="19445"/>
                </a:cubicBezTo>
                <a:lnTo>
                  <a:pt x="1870014" y="40658"/>
                </a:lnTo>
                <a:lnTo>
                  <a:pt x="1870014" y="176058"/>
                </a:lnTo>
                <a:lnTo>
                  <a:pt x="1761019" y="154684"/>
                </a:lnTo>
                <a:cubicBezTo>
                  <a:pt x="1417391" y="101860"/>
                  <a:pt x="1029133" y="153469"/>
                  <a:pt x="616305" y="549744"/>
                </a:cubicBezTo>
                <a:cubicBezTo>
                  <a:pt x="525999" y="636429"/>
                  <a:pt x="414656" y="742555"/>
                  <a:pt x="290929" y="860431"/>
                </a:cubicBezTo>
                <a:lnTo>
                  <a:pt x="192941" y="953805"/>
                </a:lnTo>
                <a:lnTo>
                  <a:pt x="0" y="953805"/>
                </a:lnTo>
                <a:lnTo>
                  <a:pt x="27459" y="926940"/>
                </a:lnTo>
                <a:cubicBezTo>
                  <a:pt x="394681" y="569794"/>
                  <a:pt x="703592" y="280460"/>
                  <a:pt x="826724" y="210449"/>
                </a:cubicBezTo>
                <a:cubicBezTo>
                  <a:pt x="999187" y="112153"/>
                  <a:pt x="1150454" y="53642"/>
                  <a:pt x="1292951" y="24148"/>
                </a:cubicBezTo>
                <a:cubicBezTo>
                  <a:pt x="1373106" y="7558"/>
                  <a:pt x="1450486" y="148"/>
                  <a:pt x="1527304" y="3"/>
                </a:cubicBezTo>
                <a:close/>
              </a:path>
            </a:pathLst>
          </a:custGeom>
          <a:gradFill>
            <a:gsLst>
              <a:gs pos="0">
                <a:srgbClr val="E4004B"/>
              </a:gs>
              <a:gs pos="100000">
                <a:srgbClr val="8B1C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hu-HU"/>
          </a:p>
        </p:txBody>
      </p:sp>
    </p:spTree>
    <p:extLst>
      <p:ext uri="{BB962C8B-B14F-4D97-AF65-F5344CB8AC3E}">
        <p14:creationId xmlns:p14="http://schemas.microsoft.com/office/powerpoint/2010/main" val="1816721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6B23C-BE0D-0948-9BA7-8A92A871E868}"/>
              </a:ext>
            </a:extLst>
          </p:cNvPr>
          <p:cNvSpPr>
            <a:spLocks noGrp="1"/>
          </p:cNvSpPr>
          <p:nvPr>
            <p:ph type="title"/>
          </p:nvPr>
        </p:nvSpPr>
        <p:spPr>
          <a:xfrm>
            <a:off x="838200" y="365125"/>
            <a:ext cx="10840452" cy="1325563"/>
          </a:xfrm>
          <a:prstGeom prst="rect">
            <a:avLst/>
          </a:prstGeom>
        </p:spPr>
        <p:txBody>
          <a:bodyPr vert="horz" lIns="91440" tIns="45720" rIns="91440" bIns="45720" rtlCol="0" anchor="ctr">
            <a:normAutofit/>
          </a:bodyPr>
          <a:lstStyle/>
          <a:p>
            <a:r>
              <a:rPr lang="en-GB" dirty="0"/>
              <a:t>Click to edit Master title style</a:t>
            </a:r>
            <a:endParaRPr lang="en-HU" dirty="0"/>
          </a:p>
        </p:txBody>
      </p:sp>
      <p:sp>
        <p:nvSpPr>
          <p:cNvPr id="3" name="Text Placeholder 2">
            <a:extLst>
              <a:ext uri="{FF2B5EF4-FFF2-40B4-BE49-F238E27FC236}">
                <a16:creationId xmlns:a16="http://schemas.microsoft.com/office/drawing/2014/main" id="{420E16F6-DCFA-944D-8F9D-C2BC98637C7C}"/>
              </a:ext>
            </a:extLst>
          </p:cNvPr>
          <p:cNvSpPr>
            <a:spLocks noGrp="1"/>
          </p:cNvSpPr>
          <p:nvPr>
            <p:ph type="body" idx="1"/>
          </p:nvPr>
        </p:nvSpPr>
        <p:spPr>
          <a:xfrm>
            <a:off x="838200" y="1825625"/>
            <a:ext cx="10840452" cy="3990289"/>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HU" dirty="0"/>
          </a:p>
        </p:txBody>
      </p:sp>
    </p:spTree>
    <p:extLst>
      <p:ext uri="{BB962C8B-B14F-4D97-AF65-F5344CB8AC3E}">
        <p14:creationId xmlns:p14="http://schemas.microsoft.com/office/powerpoint/2010/main" val="527069820"/>
      </p:ext>
    </p:extLst>
  </p:cSld>
  <p:clrMap bg1="lt1" tx1="dk1" bg2="lt2" tx2="dk2" accent1="accent1" accent2="accent2" accent3="accent3" accent4="accent4" accent5="accent5" accent6="accent6" hlink="hlink" folHlink="folHlink"/>
  <p:sldLayoutIdLst>
    <p:sldLayoutId id="2147483696" r:id="rId1"/>
    <p:sldLayoutId id="2147483701" r:id="rId2"/>
    <p:sldLayoutId id="2147483702" r:id="rId3"/>
    <p:sldLayoutId id="2147483695" r:id="rId4"/>
    <p:sldLayoutId id="2147483687" r:id="rId5"/>
    <p:sldLayoutId id="2147483688" r:id="rId6"/>
    <p:sldLayoutId id="2147483700" r:id="rId7"/>
  </p:sldLayoutIdLst>
  <p:hf hdr="0"/>
  <p:txStyles>
    <p:titleStyle>
      <a:lvl1pPr algn="l" defTabSz="914400" rtl="0" eaLnBrk="1" latinLnBrk="0" hangingPunct="1">
        <a:lnSpc>
          <a:spcPct val="90000"/>
        </a:lnSpc>
        <a:spcBef>
          <a:spcPct val="0"/>
        </a:spcBef>
        <a:buNone/>
        <a:defRPr sz="3600" b="1" i="0" kern="1200" baseline="0">
          <a:solidFill>
            <a:srgbClr val="00327B"/>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rgbClr val="00327B"/>
        </a:buClr>
        <a:buSzPct val="110000"/>
        <a:buFont typeface="Arial" panose="020B0604020202020204" pitchFamily="34" charset="0"/>
        <a:buChar char="•"/>
        <a:defRPr sz="18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858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6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2pPr>
      <a:lvl3pPr marL="11430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4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3pPr>
      <a:lvl4pPr marL="16002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2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4pPr>
      <a:lvl5pPr marL="20574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2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A7575A22-1EFA-4614-9211-AF3A242EDA54}"/>
              </a:ext>
            </a:extLst>
          </p:cNvPr>
          <p:cNvSpPr txBox="1">
            <a:spLocks/>
          </p:cNvSpPr>
          <p:nvPr/>
        </p:nvSpPr>
        <p:spPr>
          <a:xfrm>
            <a:off x="537194" y="1492432"/>
            <a:ext cx="3074276" cy="2346771"/>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4000" b="1" i="0" kern="1200" baseline="0">
                <a:solidFill>
                  <a:schemeClr val="bg1"/>
                </a:solidFill>
                <a:latin typeface="+mj-lt"/>
                <a:ea typeface="+mj-ea"/>
                <a:cs typeface="Calibri" panose="020F0502020204030204" pitchFamily="34" charset="0"/>
              </a:defRPr>
            </a:lvl1pPr>
          </a:lstStyle>
          <a:p>
            <a:pPr lvl="0">
              <a:spcBef>
                <a:spcPts val="0"/>
              </a:spcBef>
            </a:pPr>
            <a:r>
              <a:rPr lang="hu-HU" sz="2000" i="1" u="sng" dirty="0">
                <a:solidFill>
                  <a:schemeClr val="lt1"/>
                </a:solidFill>
                <a:latin typeface="Calibri" panose="020F0502020204030204" pitchFamily="34" charset="0"/>
              </a:rPr>
              <a:t>Döntéshozó entitás: </a:t>
            </a:r>
          </a:p>
          <a:p>
            <a:pPr lvl="0">
              <a:spcBef>
                <a:spcPts val="0"/>
              </a:spcBef>
            </a:pPr>
            <a:r>
              <a:rPr lang="hu-HU" sz="2000" b="0" i="1" dirty="0">
                <a:solidFill>
                  <a:srgbClr val="FFFFFF"/>
                </a:solidFill>
                <a:latin typeface="Calibri" panose="020F0502020204030204" pitchFamily="34" charset="0"/>
              </a:rPr>
              <a:t>MBH Duna Bank Zrt.  </a:t>
            </a:r>
          </a:p>
          <a:p>
            <a:pPr lvl="0">
              <a:spcBef>
                <a:spcPts val="0"/>
              </a:spcBef>
            </a:pPr>
            <a:endParaRPr lang="en-US" sz="2000" b="0" i="1" dirty="0">
              <a:solidFill>
                <a:srgbClr val="FFFFFF"/>
              </a:solidFill>
              <a:latin typeface="Calibri" panose="020F0502020204030204" pitchFamily="34" charset="0"/>
            </a:endParaRPr>
          </a:p>
          <a:p>
            <a:endParaRPr lang="hu-HU" sz="2000" dirty="0"/>
          </a:p>
        </p:txBody>
      </p:sp>
      <p:sp>
        <p:nvSpPr>
          <p:cNvPr id="6" name="Title 2">
            <a:extLst>
              <a:ext uri="{FF2B5EF4-FFF2-40B4-BE49-F238E27FC236}">
                <a16:creationId xmlns:a16="http://schemas.microsoft.com/office/drawing/2014/main" id="{E5495EEA-93F0-4AD0-A8B8-33DC023BD072}"/>
              </a:ext>
            </a:extLst>
          </p:cNvPr>
          <p:cNvSpPr txBox="1">
            <a:spLocks noGrp="1"/>
          </p:cNvSpPr>
          <p:nvPr>
            <p:ph type="subTitle" idx="1"/>
          </p:nvPr>
        </p:nvSpPr>
        <p:spPr>
          <a:xfrm>
            <a:off x="538709" y="3714679"/>
            <a:ext cx="5783263" cy="1939925"/>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4000" b="1" i="0" kern="1200" baseline="0">
                <a:solidFill>
                  <a:schemeClr val="bg1"/>
                </a:solidFill>
                <a:latin typeface="+mj-lt"/>
                <a:ea typeface="+mj-ea"/>
                <a:cs typeface="Calibri" panose="020F0502020204030204" pitchFamily="34" charset="0"/>
              </a:defRPr>
            </a:lvl1pPr>
          </a:lstStyle>
          <a:p>
            <a:r>
              <a:rPr lang="hu-HU" sz="2000" i="1" u="sng" dirty="0">
                <a:solidFill>
                  <a:schemeClr val="lt1"/>
                </a:solidFill>
                <a:latin typeface="Calibri" panose="020F0502020204030204" pitchFamily="34" charset="0"/>
              </a:rPr>
              <a:t>Döntéshozó bizottság:</a:t>
            </a:r>
            <a:br>
              <a:rPr lang="hu-HU" sz="2000" i="1" u="sng" dirty="0">
                <a:solidFill>
                  <a:schemeClr val="lt1"/>
                </a:solidFill>
                <a:latin typeface="Calibri" panose="020F0502020204030204" pitchFamily="34" charset="0"/>
              </a:rPr>
            </a:br>
            <a:r>
              <a:rPr lang="hu-HU" sz="1800" b="0" i="1" dirty="0">
                <a:solidFill>
                  <a:srgbClr val="FFFFFF"/>
                </a:solidFill>
                <a:latin typeface="Calibri" panose="020F0502020204030204" pitchFamily="34" charset="0"/>
                <a:ea typeface="+mn-ea"/>
              </a:rPr>
              <a:t>Közgyűlés</a:t>
            </a:r>
            <a:endParaRPr lang="hu-HU" sz="1800" dirty="0"/>
          </a:p>
        </p:txBody>
      </p:sp>
      <p:sp>
        <p:nvSpPr>
          <p:cNvPr id="8" name="Cím 1">
            <a:extLst>
              <a:ext uri="{FF2B5EF4-FFF2-40B4-BE49-F238E27FC236}">
                <a16:creationId xmlns:a16="http://schemas.microsoft.com/office/drawing/2014/main" id="{A72DD14A-51CD-43DE-8BA7-473C0185DCE9}"/>
              </a:ext>
            </a:extLst>
          </p:cNvPr>
          <p:cNvSpPr>
            <a:spLocks noGrp="1"/>
          </p:cNvSpPr>
          <p:nvPr>
            <p:ph type="ctrTitle"/>
          </p:nvPr>
        </p:nvSpPr>
        <p:spPr>
          <a:xfrm>
            <a:off x="6004981" y="2643446"/>
            <a:ext cx="5703260" cy="1693180"/>
          </a:xfrm>
        </p:spPr>
        <p:txBody>
          <a:bodyPr>
            <a:normAutofit/>
          </a:bodyPr>
          <a:lstStyle/>
          <a:p>
            <a:pPr lvl="0" algn="ctr">
              <a:spcBef>
                <a:spcPts val="0"/>
              </a:spcBef>
              <a:buClr>
                <a:srgbClr val="00AFEC"/>
              </a:buClr>
              <a:buSzTx/>
            </a:pPr>
            <a:r>
              <a:rPr lang="hu-HU" sz="2400" b="1" dirty="0">
                <a:solidFill>
                  <a:schemeClr val="accent5"/>
                </a:solidFill>
                <a:latin typeface="Calibri" panose="020F0502020204030204" pitchFamily="34" charset="0"/>
                <a:ea typeface="+mn-ea"/>
              </a:rPr>
              <a:t>MBH DUNA Bank Zrt. </a:t>
            </a:r>
            <a:r>
              <a:rPr lang="hu-HU" sz="2400" dirty="0">
                <a:solidFill>
                  <a:schemeClr val="accent5"/>
                </a:solidFill>
                <a:latin typeface="Calibri" panose="020F0502020204030204" pitchFamily="34" charset="0"/>
                <a:ea typeface="+mn-ea"/>
              </a:rPr>
              <a:t>Alapszabályának módosítása</a:t>
            </a:r>
            <a:endParaRPr lang="da-DK" sz="2400" b="1" dirty="0">
              <a:solidFill>
                <a:schemeClr val="accent5"/>
              </a:solidFill>
              <a:latin typeface="Calibri" panose="020F0502020204030204" pitchFamily="34" charset="0"/>
              <a:ea typeface="+mn-ea"/>
            </a:endParaRPr>
          </a:p>
        </p:txBody>
      </p:sp>
      <p:sp>
        <p:nvSpPr>
          <p:cNvPr id="9" name="Alcím 2">
            <a:extLst>
              <a:ext uri="{FF2B5EF4-FFF2-40B4-BE49-F238E27FC236}">
                <a16:creationId xmlns:a16="http://schemas.microsoft.com/office/drawing/2014/main" id="{1E5D9CDB-8B2E-4582-AAE0-1FAE6F38D3A5}"/>
              </a:ext>
            </a:extLst>
          </p:cNvPr>
          <p:cNvSpPr txBox="1">
            <a:spLocks/>
          </p:cNvSpPr>
          <p:nvPr/>
        </p:nvSpPr>
        <p:spPr>
          <a:xfrm>
            <a:off x="6451096" y="5773508"/>
            <a:ext cx="5740904" cy="42538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rgbClr val="00327B"/>
              </a:buClr>
              <a:buSzPct val="110000"/>
              <a:buFont typeface="Arial" panose="020B0604020202020204" pitchFamily="34" charset="0"/>
              <a:buChar char="•"/>
              <a:defRPr sz="18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858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6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2pPr>
            <a:lvl3pPr marL="11430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4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3pPr>
            <a:lvl4pPr marL="16002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2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4pPr>
            <a:lvl5pPr marL="2057400" indent="-228600" algn="l" defTabSz="914400" rtl="0" eaLnBrk="1" latinLnBrk="0" hangingPunct="1">
              <a:lnSpc>
                <a:spcPct val="100000"/>
              </a:lnSpc>
              <a:spcBef>
                <a:spcPts val="500"/>
              </a:spcBef>
              <a:buClr>
                <a:srgbClr val="00327B"/>
              </a:buClr>
              <a:buSzPct val="110000"/>
              <a:buFont typeface="Arial" panose="020B0604020202020204" pitchFamily="34" charset="0"/>
              <a:buChar char="•"/>
              <a:defRPr sz="1200" kern="1200" baseline="0">
                <a:solidFill>
                  <a:schemeClr val="tx1"/>
                </a:solidFill>
                <a:latin typeface="Calibri" panose="020F0502020204030204" pitchFamily="34" charset="0"/>
                <a:ea typeface="Open Sans" panose="020B060603050402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00AFEC"/>
              </a:buClr>
              <a:buNone/>
            </a:pPr>
            <a:r>
              <a:rPr lang="hu-HU" dirty="0">
                <a:solidFill>
                  <a:schemeClr val="accent5"/>
                </a:solidFill>
                <a:latin typeface="Calibri" panose="020F0502020204030204" pitchFamily="34" charset="0"/>
                <a:cs typeface="Calibri" panose="020F0502020204030204" pitchFamily="34" charset="0"/>
              </a:rPr>
              <a:t>Készítés dátuma: </a:t>
            </a:r>
            <a:r>
              <a:rPr lang="hu-HU" dirty="0">
                <a:solidFill>
                  <a:schemeClr val="accent5"/>
                </a:solidFill>
              </a:rPr>
              <a:t>2025. október 6.</a:t>
            </a:r>
            <a:endParaRPr lang="hu-HU" dirty="0">
              <a:solidFill>
                <a:schemeClr val="accent5"/>
              </a:solidFill>
              <a:highlight>
                <a:srgbClr val="FFFF00"/>
              </a:highlight>
              <a:latin typeface="Calibri" panose="020F0502020204030204" pitchFamily="34" charset="0"/>
              <a:cs typeface="Calibri" panose="020F0502020204030204" pitchFamily="34" charset="0"/>
            </a:endParaRPr>
          </a:p>
        </p:txBody>
      </p:sp>
      <p:graphicFrame>
        <p:nvGraphicFramePr>
          <p:cNvPr id="10" name="Táblázat 8">
            <a:extLst>
              <a:ext uri="{FF2B5EF4-FFF2-40B4-BE49-F238E27FC236}">
                <a16:creationId xmlns:a16="http://schemas.microsoft.com/office/drawing/2014/main" id="{17178676-3BAF-4E7A-8AB8-A572ECED017F}"/>
              </a:ext>
            </a:extLst>
          </p:cNvPr>
          <p:cNvGraphicFramePr>
            <a:graphicFrameLocks noGrp="1"/>
          </p:cNvGraphicFramePr>
          <p:nvPr>
            <p:extLst>
              <p:ext uri="{D42A27DB-BD31-4B8C-83A1-F6EECF244321}">
                <p14:modId xmlns:p14="http://schemas.microsoft.com/office/powerpoint/2010/main" val="2342771553"/>
              </p:ext>
            </p:extLst>
          </p:nvPr>
        </p:nvGraphicFramePr>
        <p:xfrm>
          <a:off x="6451096" y="6685455"/>
          <a:ext cx="4811031" cy="221600"/>
        </p:xfrm>
        <a:graphic>
          <a:graphicData uri="http://schemas.openxmlformats.org/drawingml/2006/table">
            <a:tbl>
              <a:tblPr firstRow="1" bandRow="1">
                <a:tableStyleId>{2D5ABB26-0587-4C30-8999-92F81FD0307C}</a:tableStyleId>
              </a:tblPr>
              <a:tblGrid>
                <a:gridCol w="1689957">
                  <a:extLst>
                    <a:ext uri="{9D8B030D-6E8A-4147-A177-3AD203B41FA5}">
                      <a16:colId xmlns:a16="http://schemas.microsoft.com/office/drawing/2014/main" val="20000"/>
                    </a:ext>
                  </a:extLst>
                </a:gridCol>
                <a:gridCol w="3121074">
                  <a:extLst>
                    <a:ext uri="{9D8B030D-6E8A-4147-A177-3AD203B41FA5}">
                      <a16:colId xmlns:a16="http://schemas.microsoft.com/office/drawing/2014/main" val="20001"/>
                    </a:ext>
                  </a:extLst>
                </a:gridCol>
              </a:tblGrid>
              <a:tr h="0">
                <a:tc>
                  <a:txBody>
                    <a:bodyPr/>
                    <a:lstStyle/>
                    <a:p>
                      <a:pPr marL="0" marR="0" indent="0" algn="l" defTabSz="914400" rtl="0" eaLnBrk="1" fontAlgn="auto" latinLnBrk="0" hangingPunct="1">
                        <a:lnSpc>
                          <a:spcPct val="100000"/>
                        </a:lnSpc>
                        <a:spcBef>
                          <a:spcPts val="1200"/>
                        </a:spcBef>
                        <a:spcAft>
                          <a:spcPts val="1200"/>
                        </a:spcAft>
                        <a:buClrTx/>
                        <a:buSzTx/>
                        <a:buFontTx/>
                        <a:buNone/>
                        <a:tabLst/>
                        <a:defRPr/>
                      </a:pPr>
                      <a:endParaRPr lang="hu-HU" sz="1000" b="1" i="0" cap="all" baseline="0" dirty="0">
                        <a:solidFill>
                          <a:schemeClr val="accent5"/>
                        </a:solidFill>
                        <a:latin typeface="+mj-lt"/>
                      </a:endParaRPr>
                    </a:p>
                  </a:txBody>
                  <a:tcPr marL="69200" marR="69200" marT="34600" marB="34600"/>
                </a:tc>
                <a:tc>
                  <a:txBody>
                    <a:bodyPr/>
                    <a:lstStyle/>
                    <a:p>
                      <a:pPr algn="l">
                        <a:buClr>
                          <a:srgbClr val="00AFEC"/>
                        </a:buClr>
                      </a:pPr>
                      <a:endParaRPr lang="hu-HU" sz="1000" b="1" i="1" u="none" dirty="0">
                        <a:solidFill>
                          <a:schemeClr val="accent5"/>
                        </a:solidFill>
                        <a:latin typeface="+mj-lt"/>
                      </a:endParaRPr>
                    </a:p>
                  </a:txBody>
                  <a:tcPr marL="69200" marR="69200" marT="34600" marB="34600"/>
                </a:tc>
                <a:extLst>
                  <a:ext uri="{0D108BD9-81ED-4DB2-BD59-A6C34878D82A}">
                    <a16:rowId xmlns:a16="http://schemas.microsoft.com/office/drawing/2014/main" val="10000"/>
                  </a:ext>
                </a:extLst>
              </a:tr>
            </a:tbl>
          </a:graphicData>
        </a:graphic>
      </p:graphicFrame>
      <p:graphicFrame>
        <p:nvGraphicFramePr>
          <p:cNvPr id="11" name="Táblázat 7">
            <a:extLst>
              <a:ext uri="{FF2B5EF4-FFF2-40B4-BE49-F238E27FC236}">
                <a16:creationId xmlns:a16="http://schemas.microsoft.com/office/drawing/2014/main" id="{CC66EB67-2C66-43C6-9AA8-954494BD897F}"/>
              </a:ext>
            </a:extLst>
          </p:cNvPr>
          <p:cNvGraphicFramePr>
            <a:graphicFrameLocks noGrp="1"/>
          </p:cNvGraphicFramePr>
          <p:nvPr>
            <p:extLst>
              <p:ext uri="{D42A27DB-BD31-4B8C-83A1-F6EECF244321}">
                <p14:modId xmlns:p14="http://schemas.microsoft.com/office/powerpoint/2010/main" val="4164640959"/>
              </p:ext>
            </p:extLst>
          </p:nvPr>
        </p:nvGraphicFramePr>
        <p:xfrm>
          <a:off x="6321972" y="299545"/>
          <a:ext cx="5719464" cy="1466608"/>
        </p:xfrm>
        <a:graphic>
          <a:graphicData uri="http://schemas.openxmlformats.org/drawingml/2006/table">
            <a:tbl>
              <a:tblPr firstRow="1" bandRow="1">
                <a:tableStyleId>{5C22544A-7EE6-4342-B048-85BDC9FD1C3A}</a:tableStyleId>
              </a:tblPr>
              <a:tblGrid>
                <a:gridCol w="2371078">
                  <a:extLst>
                    <a:ext uri="{9D8B030D-6E8A-4147-A177-3AD203B41FA5}">
                      <a16:colId xmlns:a16="http://schemas.microsoft.com/office/drawing/2014/main" val="2699072746"/>
                    </a:ext>
                  </a:extLst>
                </a:gridCol>
                <a:gridCol w="3348386">
                  <a:extLst>
                    <a:ext uri="{9D8B030D-6E8A-4147-A177-3AD203B41FA5}">
                      <a16:colId xmlns:a16="http://schemas.microsoft.com/office/drawing/2014/main" val="2610034348"/>
                    </a:ext>
                  </a:extLst>
                </a:gridCol>
              </a:tblGrid>
              <a:tr h="370163">
                <a:tc>
                  <a:txBody>
                    <a:bodyPr/>
                    <a:lstStyle/>
                    <a:p>
                      <a:pPr algn="l"/>
                      <a:r>
                        <a:rPr lang="hu-HU" sz="1200" b="0" dirty="0">
                          <a:solidFill>
                            <a:schemeClr val="accent5"/>
                          </a:solidFill>
                          <a:latin typeface="Calibri" panose="020F0502020204030204" pitchFamily="34" charset="0"/>
                          <a:cs typeface="Calibri" panose="020F0502020204030204" pitchFamily="34" charset="0"/>
                        </a:rPr>
                        <a:t>ÜLÉS DÁTUMA: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kumimoji="0" lang="hu-HU" altLang="hu-HU" sz="1200" b="0" i="1" u="none" strike="noStrike" kern="1200" cap="none" spc="0" normalizeH="0" baseline="0" noProof="0" dirty="0">
                          <a:ln>
                            <a:noFill/>
                          </a:ln>
                          <a:solidFill>
                            <a:schemeClr val="accent5"/>
                          </a:solidFill>
                          <a:effectLst/>
                          <a:uLnTx/>
                          <a:uFillTx/>
                          <a:latin typeface="Calibri" panose="020F0502020204030204" pitchFamily="34" charset="0"/>
                          <a:ea typeface="ＭＳ Ｐゴシック" pitchFamily="34" charset="-128"/>
                          <a:cs typeface="Calibri" panose="020F0502020204030204" pitchFamily="34" charset="0"/>
                        </a:rPr>
                        <a:t>2025.10.29.</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51990105"/>
                  </a:ext>
                </a:extLst>
              </a:tr>
              <a:tr h="456365">
                <a:tc>
                  <a:txBody>
                    <a:bodyPr/>
                    <a:lstStyle/>
                    <a:p>
                      <a:pPr algn="l"/>
                      <a:endParaRPr lang="hu-HU" sz="1200" b="0" dirty="0">
                        <a:solidFill>
                          <a:schemeClr val="accent5"/>
                        </a:solidFill>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endParaRPr kumimoji="0" lang="hu-HU" sz="1200" b="0" i="1" u="none" strike="noStrike" kern="1200" cap="none" spc="0" normalizeH="0" baseline="0" dirty="0">
                        <a:ln>
                          <a:noFill/>
                        </a:ln>
                        <a:solidFill>
                          <a:schemeClr val="accent5"/>
                        </a:solidFill>
                        <a:effectLst/>
                        <a:highlight>
                          <a:srgbClr val="FFFFFF"/>
                        </a:highlight>
                        <a:uLnTx/>
                        <a:uFillTx/>
                        <a:latin typeface="Calibri" panose="020F0502020204030204" pitchFamily="34" charset="0"/>
                        <a:ea typeface="ＭＳ Ｐゴシック" pitchFamily="34" charset="-128"/>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70982581"/>
                  </a:ext>
                </a:extLst>
              </a:tr>
              <a:tr h="456365">
                <a:tc>
                  <a:txBody>
                    <a:bodyPr/>
                    <a:lstStyle/>
                    <a:p>
                      <a:pPr algn="l"/>
                      <a:r>
                        <a:rPr lang="hu-HU" sz="1200" b="0" dirty="0">
                          <a:solidFill>
                            <a:schemeClr val="accent5"/>
                          </a:solidFill>
                          <a:latin typeface="Calibri" panose="020F0502020204030204" pitchFamily="34" charset="0"/>
                          <a:cs typeface="Calibri" panose="020F0502020204030204" pitchFamily="34" charset="0"/>
                        </a:rPr>
                        <a:t>ELŐZETES</a:t>
                      </a:r>
                      <a:r>
                        <a:rPr lang="hu-HU" sz="1200" b="0" baseline="0" dirty="0">
                          <a:solidFill>
                            <a:schemeClr val="accent5"/>
                          </a:solidFill>
                          <a:latin typeface="Calibri" panose="020F0502020204030204" pitchFamily="34" charset="0"/>
                          <a:cs typeface="Calibri" panose="020F0502020204030204" pitchFamily="34" charset="0"/>
                        </a:rPr>
                        <a:t> DÖNTÉSHOZÓ TESTÜLET: </a:t>
                      </a:r>
                      <a:endParaRPr lang="hu-HU" sz="1200" b="0" dirty="0">
                        <a:solidFill>
                          <a:schemeClr val="accent5"/>
                        </a:solidFill>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1200" b="0" i="0" u="none" strike="noStrike" kern="1200" cap="none" spc="0" normalizeH="0" baseline="0" noProof="0" dirty="0">
                          <a:ln>
                            <a:noFill/>
                          </a:ln>
                          <a:solidFill>
                            <a:schemeClr val="accent5"/>
                          </a:solidFill>
                          <a:effectLst/>
                          <a:uLnTx/>
                          <a:uFillTx/>
                          <a:latin typeface="Calibri" panose="020F0502020204030204" pitchFamily="34" charset="0"/>
                          <a:ea typeface="ＭＳ Ｐゴシック" pitchFamily="34" charset="-128"/>
                          <a:cs typeface="Calibri" panose="020F0502020204030204" pitchFamily="34" charset="0"/>
                        </a:rPr>
                        <a:t>Igazgatóság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altLang="hu-HU" sz="1200" b="0" i="0" u="none" strike="noStrike" kern="1200" cap="none" spc="0" normalizeH="0" baseline="0" noProof="0" dirty="0">
                          <a:ln>
                            <a:noFill/>
                          </a:ln>
                          <a:solidFill>
                            <a:schemeClr val="accent5"/>
                          </a:solidFill>
                          <a:effectLst/>
                          <a:uLnTx/>
                          <a:uFillTx/>
                          <a:latin typeface="Calibri" panose="020F0502020204030204" pitchFamily="34" charset="0"/>
                          <a:ea typeface="ＭＳ Ｐゴシック" pitchFamily="34" charset="-128"/>
                          <a:cs typeface="Calibri" panose="020F0502020204030204" pitchFamily="34" charset="0"/>
                        </a:rPr>
                        <a:t>Felügyelőbizottság</a:t>
                      </a:r>
                    </a:p>
                    <a:p>
                      <a:pPr algn="l"/>
                      <a:endParaRPr kumimoji="0" lang="hu-HU" sz="1200" b="0" i="0" u="none" strike="noStrike" kern="1200" cap="none" spc="0" normalizeH="0" baseline="0" noProof="0" dirty="0">
                        <a:ln>
                          <a:noFill/>
                        </a:ln>
                        <a:solidFill>
                          <a:schemeClr val="accent5"/>
                        </a:solidFill>
                        <a:effectLst/>
                        <a:uLnTx/>
                        <a:uFillTx/>
                        <a:latin typeface="Calibri" panose="020F0502020204030204" pitchFamily="34" charset="0"/>
                        <a:ea typeface="+mn-ea"/>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78904645"/>
                  </a:ext>
                </a:extLst>
              </a:tr>
            </a:tbl>
          </a:graphicData>
        </a:graphic>
      </p:graphicFrame>
    </p:spTree>
    <p:extLst>
      <p:ext uri="{BB962C8B-B14F-4D97-AF65-F5344CB8AC3E}">
        <p14:creationId xmlns:p14="http://schemas.microsoft.com/office/powerpoint/2010/main" val="529807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B10137C-5C4B-AEB5-04F4-4B103714FD22}"/>
              </a:ext>
            </a:extLst>
          </p:cNvPr>
          <p:cNvSpPr>
            <a:spLocks noGrp="1"/>
          </p:cNvSpPr>
          <p:nvPr>
            <p:ph type="ctrTitle"/>
          </p:nvPr>
        </p:nvSpPr>
        <p:spPr/>
        <p:txBody>
          <a:bodyPr/>
          <a:lstStyle/>
          <a:p>
            <a:r>
              <a:rPr lang="hu-HU" dirty="0">
                <a:latin typeface="Calibri" panose="020F0502020204030204" pitchFamily="34" charset="0"/>
                <a:cs typeface="Calibri" panose="020F0502020204030204" pitchFamily="34" charset="0"/>
              </a:rPr>
              <a:t>Vezetői összefoglaló </a:t>
            </a:r>
            <a:endParaRPr lang="hu-HU" dirty="0"/>
          </a:p>
        </p:txBody>
      </p:sp>
      <p:graphicFrame>
        <p:nvGraphicFramePr>
          <p:cNvPr id="5" name="Táblázat 4">
            <a:extLst>
              <a:ext uri="{FF2B5EF4-FFF2-40B4-BE49-F238E27FC236}">
                <a16:creationId xmlns:a16="http://schemas.microsoft.com/office/drawing/2014/main" id="{6C3017B2-9016-AC21-F265-3CF2E25EA713}"/>
              </a:ext>
            </a:extLst>
          </p:cNvPr>
          <p:cNvGraphicFramePr>
            <a:graphicFrameLocks noGrp="1"/>
          </p:cNvGraphicFramePr>
          <p:nvPr>
            <p:extLst>
              <p:ext uri="{D42A27DB-BD31-4B8C-83A1-F6EECF244321}">
                <p14:modId xmlns:p14="http://schemas.microsoft.com/office/powerpoint/2010/main" val="1954258248"/>
              </p:ext>
            </p:extLst>
          </p:nvPr>
        </p:nvGraphicFramePr>
        <p:xfrm>
          <a:off x="572151" y="1272988"/>
          <a:ext cx="10940580" cy="2156010"/>
        </p:xfrm>
        <a:graphic>
          <a:graphicData uri="http://schemas.openxmlformats.org/drawingml/2006/table">
            <a:tbl>
              <a:tblPr firstRow="1">
                <a:tableStyleId>{68D230F3-CF80-4859-8CE7-A43EE81993B5}</a:tableStyleId>
              </a:tblPr>
              <a:tblGrid>
                <a:gridCol w="1851012">
                  <a:extLst>
                    <a:ext uri="{9D8B030D-6E8A-4147-A177-3AD203B41FA5}">
                      <a16:colId xmlns:a16="http://schemas.microsoft.com/office/drawing/2014/main" val="745999546"/>
                    </a:ext>
                  </a:extLst>
                </a:gridCol>
                <a:gridCol w="9089568">
                  <a:extLst>
                    <a:ext uri="{9D8B030D-6E8A-4147-A177-3AD203B41FA5}">
                      <a16:colId xmlns:a16="http://schemas.microsoft.com/office/drawing/2014/main" val="3749788256"/>
                    </a:ext>
                  </a:extLst>
                </a:gridCol>
              </a:tblGrid>
              <a:tr h="680164">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hu-HU" sz="1100" b="1" i="0" kern="1200" dirty="0">
                          <a:solidFill>
                            <a:schemeClr val="accent5"/>
                          </a:solidFill>
                          <a:effectLst/>
                          <a:latin typeface="Calibri" panose="020F0502020204030204" pitchFamily="34" charset="0"/>
                          <a:ea typeface="+mn-ea"/>
                          <a:cs typeface="Calibri" panose="020F0502020204030204" pitchFamily="34" charset="0"/>
                        </a:rPr>
                        <a:t>Előterjesztés típusa:</a:t>
                      </a:r>
                      <a:endParaRPr lang="en-US" sz="1100" b="1" i="0" kern="1200" dirty="0">
                        <a:solidFill>
                          <a:schemeClr val="accent5"/>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6EC3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400" kern="1200" noProof="0" dirty="0">
                          <a:solidFill>
                            <a:schemeClr val="tx1"/>
                          </a:solidFill>
                          <a:effectLst/>
                          <a:latin typeface="Calibri" panose="020F0502020204030204" pitchFamily="34" charset="0"/>
                          <a:ea typeface="+mn-ea"/>
                          <a:cs typeface="Calibri" panose="020F0502020204030204" pitchFamily="34" charset="0"/>
                          <a:sym typeface="Wingdings"/>
                        </a:rPr>
                        <a:t> </a:t>
                      </a:r>
                      <a:r>
                        <a:rPr lang="hu-HU" sz="1100" kern="1200" noProof="0" dirty="0">
                          <a:solidFill>
                            <a:schemeClr val="accent5"/>
                          </a:solidFill>
                          <a:effectLst/>
                          <a:latin typeface="Calibri" panose="020F0502020204030204" pitchFamily="34" charset="0"/>
                          <a:ea typeface="+mn-ea"/>
                          <a:cs typeface="Calibri" panose="020F0502020204030204" pitchFamily="34" charset="0"/>
                          <a:sym typeface="Wingdings"/>
                        </a:rPr>
                        <a:t> </a:t>
                      </a:r>
                      <a:r>
                        <a:rPr lang="hu-HU" sz="1100" b="0" i="0" dirty="0">
                          <a:solidFill>
                            <a:schemeClr val="accent5"/>
                          </a:solidFill>
                          <a:effectLst/>
                          <a:latin typeface="Calibri" panose="020F0502020204030204" pitchFamily="34" charset="0"/>
                          <a:cs typeface="Calibri" panose="020F0502020204030204" pitchFamily="34" charset="0"/>
                        </a:rPr>
                        <a:t>Státusz, tájékoztatás</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100" kern="1200" noProof="0" dirty="0">
                          <a:solidFill>
                            <a:schemeClr val="accent5"/>
                          </a:solidFill>
                          <a:effectLst/>
                          <a:latin typeface="Calibri" panose="020F0502020204030204" pitchFamily="34" charset="0"/>
                          <a:ea typeface="+mn-ea"/>
                          <a:cs typeface="Calibri" panose="020F0502020204030204" pitchFamily="34" charset="0"/>
                          <a:sym typeface="Wingdings"/>
                        </a:rPr>
                        <a:t> x </a:t>
                      </a:r>
                      <a:r>
                        <a:rPr lang="hu-HU" sz="1100" b="0" i="0" dirty="0">
                          <a:solidFill>
                            <a:schemeClr val="accent5"/>
                          </a:solidFill>
                          <a:effectLst/>
                          <a:latin typeface="Calibri" panose="020F0502020204030204" pitchFamily="34" charset="0"/>
                          <a:cs typeface="Calibri" panose="020F0502020204030204" pitchFamily="34" charset="0"/>
                        </a:rPr>
                        <a:t>Döntés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849569688"/>
                  </a:ext>
                </a:extLst>
              </a:tr>
              <a:tr h="516898">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hu-HU" sz="1100" b="1" i="0" kern="1200" dirty="0">
                          <a:solidFill>
                            <a:schemeClr val="accent5"/>
                          </a:solidFill>
                          <a:effectLst/>
                          <a:latin typeface="Calibri" panose="020F0502020204030204" pitchFamily="34" charset="0"/>
                          <a:ea typeface="+mn-ea"/>
                          <a:cs typeface="Calibri" panose="020F0502020204030204" pitchFamily="34" charset="0"/>
                        </a:rPr>
                        <a:t>Előzmények, háttér információk:</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6EC3B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hu-HU" sz="1100" b="0" i="0" kern="1200" dirty="0">
                          <a:solidFill>
                            <a:schemeClr val="tx1"/>
                          </a:solidFill>
                          <a:effectLst/>
                          <a:latin typeface="Calibri" panose="020F0502020204030204" pitchFamily="34" charset="0"/>
                          <a:ea typeface="+mn-ea"/>
                          <a:cs typeface="Calibri" panose="020F0502020204030204" pitchFamily="34" charset="0"/>
                        </a:rPr>
                        <a:t>A MBH DUNA Bank Zrt. Alapszabálya 3.1.14. pontja értelmében a Közgyűlés kizárólagos hatáskörébe tartozik az Alapszabály elfogadása és módosítása. </a:t>
                      </a:r>
                      <a:r>
                        <a:rPr lang="hu-HU" sz="1100" b="0" kern="1200" dirty="0">
                          <a:solidFill>
                            <a:schemeClr val="tx1"/>
                          </a:solidFill>
                          <a:effectLst/>
                          <a:latin typeface="Calibri" panose="020F0502020204030204" pitchFamily="34" charset="0"/>
                          <a:ea typeface="+mn-ea"/>
                          <a:cs typeface="Calibri" panose="020F0502020204030204" pitchFamily="34" charset="0"/>
                        </a:rPr>
                        <a:t>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064689548"/>
                  </a:ext>
                </a:extLst>
              </a:tr>
              <a:tr h="958948">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hu-HU" sz="1100" b="1" i="0" kern="1200" dirty="0">
                          <a:solidFill>
                            <a:schemeClr val="accent5"/>
                          </a:solidFill>
                          <a:effectLst/>
                          <a:latin typeface="Calibri" panose="020F0502020204030204" pitchFamily="34" charset="0"/>
                          <a:ea typeface="+mn-ea"/>
                          <a:cs typeface="Calibri" panose="020F0502020204030204" pitchFamily="34" charset="0"/>
                        </a:rPr>
                        <a:t>Vezetői</a:t>
                      </a:r>
                      <a:r>
                        <a:rPr lang="hu-HU" sz="1100" b="1" i="0" kern="1200" baseline="0" dirty="0">
                          <a:solidFill>
                            <a:schemeClr val="accent5"/>
                          </a:solidFill>
                          <a:effectLst/>
                          <a:latin typeface="Calibri" panose="020F0502020204030204" pitchFamily="34" charset="0"/>
                          <a:ea typeface="+mn-ea"/>
                          <a:cs typeface="Calibri" panose="020F0502020204030204" pitchFamily="34" charset="0"/>
                        </a:rPr>
                        <a:t> összefoglaló (előterjesztés célja, megállapítások, megoldandó problémák)</a:t>
                      </a:r>
                      <a:r>
                        <a:rPr lang="hu-HU" sz="1100" b="1" i="0" kern="1200" dirty="0">
                          <a:solidFill>
                            <a:schemeClr val="accent5"/>
                          </a:solidFill>
                          <a:effectLst/>
                          <a:latin typeface="Calibri" panose="020F0502020204030204" pitchFamily="34" charset="0"/>
                          <a:ea typeface="+mn-ea"/>
                          <a:cs typeface="Calibri" panose="020F0502020204030204" pitchFamily="34" charset="0"/>
                        </a:rPr>
                        <a: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6EC3B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hu-HU" sz="1100" kern="1200" dirty="0">
                          <a:solidFill>
                            <a:schemeClr val="tx1"/>
                          </a:solidFill>
                          <a:effectLst/>
                          <a:latin typeface="Calibri" panose="020F0502020204030204" pitchFamily="34" charset="0"/>
                          <a:ea typeface="+mn-ea"/>
                          <a:cs typeface="Calibri" panose="020F0502020204030204" pitchFamily="34" charset="0"/>
                        </a:rPr>
                        <a:t>Az MBH DUNA Bank Zrt. Igazgatósága a 62/2025.(08.14.) számú határozatában az MBH Bank Nyrt. Management </a:t>
                      </a:r>
                      <a:r>
                        <a:rPr lang="hu-HU" sz="1100" kern="1200" dirty="0" err="1">
                          <a:solidFill>
                            <a:schemeClr val="tx1"/>
                          </a:solidFill>
                          <a:effectLst/>
                          <a:latin typeface="Calibri" panose="020F0502020204030204" pitchFamily="34" charset="0"/>
                          <a:ea typeface="+mn-ea"/>
                          <a:cs typeface="Calibri" panose="020F0502020204030204" pitchFamily="34" charset="0"/>
                        </a:rPr>
                        <a:t>Committee</a:t>
                      </a:r>
                      <a:r>
                        <a:rPr lang="hu-HU" sz="1100" kern="1200" dirty="0">
                          <a:solidFill>
                            <a:schemeClr val="tx1"/>
                          </a:solidFill>
                          <a:effectLst/>
                          <a:latin typeface="Calibri" panose="020F0502020204030204" pitchFamily="34" charset="0"/>
                          <a:ea typeface="+mn-ea"/>
                          <a:cs typeface="Calibri" panose="020F0502020204030204" pitchFamily="34" charset="0"/>
                        </a:rPr>
                        <a:t>  222/2025(08.13)-MBHB-MC sz. MC határozata alapján elrendelte az Integrációs Szervezet üzleti irányító szerepkör MBH Duna Bank Zrt. által történő átvételének megkezdését. </a:t>
                      </a:r>
                    </a:p>
                    <a:p>
                      <a:pPr marL="0" marR="0" lvl="0" indent="0" algn="just" defTabSz="914400" rtl="0" eaLnBrk="1" fontAlgn="auto" latinLnBrk="0" hangingPunct="1">
                        <a:lnSpc>
                          <a:spcPct val="100000"/>
                        </a:lnSpc>
                        <a:spcBef>
                          <a:spcPts val="0"/>
                        </a:spcBef>
                        <a:spcAft>
                          <a:spcPts val="0"/>
                        </a:spcAft>
                        <a:buClrTx/>
                        <a:buSzTx/>
                        <a:buFontTx/>
                        <a:buNone/>
                        <a:tabLst/>
                        <a:defRPr/>
                      </a:pPr>
                      <a:r>
                        <a:rPr lang="hu-HU" sz="1100" kern="1200" dirty="0">
                          <a:solidFill>
                            <a:schemeClr val="tx1"/>
                          </a:solidFill>
                          <a:effectLst/>
                          <a:latin typeface="Calibri" panose="020F0502020204030204" pitchFamily="34" charset="0"/>
                          <a:ea typeface="+mn-ea"/>
                          <a:cs typeface="Calibri" panose="020F0502020204030204" pitchFamily="34" charset="0"/>
                        </a:rPr>
                        <a:t>Az Igazgatóság határozata alapján az MBH DUNA Bank Zrt. írásban értesítette az MBH Bank Nyrt-t és az Integrációs Szervezetet az üzleti irányító szerep átvételének szándékáról. </a:t>
                      </a:r>
                    </a:p>
                    <a:p>
                      <a:pPr marL="0" marR="0" lvl="0" indent="0" algn="just" defTabSz="914400" rtl="0" eaLnBrk="1" fontAlgn="auto" latinLnBrk="0" hangingPunct="1">
                        <a:lnSpc>
                          <a:spcPct val="100000"/>
                        </a:lnSpc>
                        <a:spcBef>
                          <a:spcPts val="0"/>
                        </a:spcBef>
                        <a:spcAft>
                          <a:spcPts val="0"/>
                        </a:spcAft>
                        <a:buClrTx/>
                        <a:buSzTx/>
                        <a:buFontTx/>
                        <a:buNone/>
                        <a:tabLst/>
                        <a:defRPr/>
                      </a:pPr>
                      <a:r>
                        <a:rPr lang="hu-HU" sz="1100" b="0" kern="1200" dirty="0">
                          <a:solidFill>
                            <a:schemeClr val="tx1"/>
                          </a:solidFill>
                          <a:effectLst/>
                          <a:latin typeface="Calibri" panose="020F0502020204030204" pitchFamily="34" charset="0"/>
                          <a:ea typeface="+mn-ea"/>
                          <a:cs typeface="Calibri" panose="020F0502020204030204" pitchFamily="34" charset="0"/>
                        </a:rPr>
                        <a:t>Az üzleti irányító szerep átvételére tekintettel szükség van a MBH DUNA Bank Zrt.  Alapszabályának módosítására is.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9203253"/>
                  </a:ext>
                </a:extLst>
              </a:tr>
            </a:tbl>
          </a:graphicData>
        </a:graphic>
      </p:graphicFrame>
      <p:graphicFrame>
        <p:nvGraphicFramePr>
          <p:cNvPr id="4" name="Táblázat 3">
            <a:extLst>
              <a:ext uri="{FF2B5EF4-FFF2-40B4-BE49-F238E27FC236}">
                <a16:creationId xmlns:a16="http://schemas.microsoft.com/office/drawing/2014/main" id="{8EE7A05B-CE75-8315-C8B8-2401A271AA4F}"/>
              </a:ext>
            </a:extLst>
          </p:cNvPr>
          <p:cNvGraphicFramePr>
            <a:graphicFrameLocks noGrp="1"/>
          </p:cNvGraphicFramePr>
          <p:nvPr>
            <p:extLst>
              <p:ext uri="{D42A27DB-BD31-4B8C-83A1-F6EECF244321}">
                <p14:modId xmlns:p14="http://schemas.microsoft.com/office/powerpoint/2010/main" val="358083514"/>
              </p:ext>
            </p:extLst>
          </p:nvPr>
        </p:nvGraphicFramePr>
        <p:xfrm>
          <a:off x="572151" y="3429000"/>
          <a:ext cx="10940580" cy="1097280"/>
        </p:xfrm>
        <a:graphic>
          <a:graphicData uri="http://schemas.openxmlformats.org/drawingml/2006/table">
            <a:tbl>
              <a:tblPr firstRow="1">
                <a:tableStyleId>{68D230F3-CF80-4859-8CE7-A43EE81993B5}</a:tableStyleId>
              </a:tblPr>
              <a:tblGrid>
                <a:gridCol w="1848320">
                  <a:extLst>
                    <a:ext uri="{9D8B030D-6E8A-4147-A177-3AD203B41FA5}">
                      <a16:colId xmlns:a16="http://schemas.microsoft.com/office/drawing/2014/main" val="2755159355"/>
                    </a:ext>
                  </a:extLst>
                </a:gridCol>
                <a:gridCol w="9092260">
                  <a:extLst>
                    <a:ext uri="{9D8B030D-6E8A-4147-A177-3AD203B41FA5}">
                      <a16:colId xmlns:a16="http://schemas.microsoft.com/office/drawing/2014/main" val="3675920005"/>
                    </a:ext>
                  </a:extLst>
                </a:gridCol>
              </a:tblGrid>
              <a:tr h="1053354">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hu-HU" sz="1100" b="1" i="0" kern="1200" dirty="0">
                          <a:solidFill>
                            <a:schemeClr val="accent5"/>
                          </a:solidFill>
                          <a:effectLst/>
                          <a:latin typeface="Calibri" panose="020F0502020204030204" pitchFamily="34" charset="0"/>
                          <a:ea typeface="+mn-ea"/>
                          <a:cs typeface="Calibri" panose="020F0502020204030204" pitchFamily="34" charset="0"/>
                        </a:rPr>
                        <a:t>Határozati javaslat: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6EC3B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hu-HU" sz="1100" b="1" kern="1200" dirty="0">
                          <a:solidFill>
                            <a:schemeClr val="tx1"/>
                          </a:solidFill>
                          <a:effectLst/>
                          <a:highlight>
                            <a:srgbClr val="FFFFFF"/>
                          </a:highlight>
                          <a:latin typeface="Calibri" panose="020F0502020204030204" pitchFamily="34" charset="0"/>
                          <a:ea typeface="+mn-ea"/>
                          <a:cs typeface="Calibri" panose="020F0502020204030204" pitchFamily="34" charset="0"/>
                        </a:rPr>
                        <a:t>A Közgyűlés jóváhagyja </a:t>
                      </a:r>
                      <a:r>
                        <a:rPr lang="hu-HU" sz="1100" b="1" kern="1200" dirty="0">
                          <a:solidFill>
                            <a:schemeClr val="tx1"/>
                          </a:solidFill>
                          <a:effectLst/>
                          <a:latin typeface="Calibri" panose="020F0502020204030204" pitchFamily="34" charset="0"/>
                          <a:ea typeface="+mn-ea"/>
                          <a:cs typeface="Calibri" panose="020F0502020204030204" pitchFamily="34" charset="0"/>
                        </a:rPr>
                        <a:t>az MBH DUNA Bank Zrt. Alapszabályának előterjesztés szerinti módosítását azzal, hogy a módosított Alapszabály 2026.01.01. napján, de legkorábban azon a napon lép hatályba, amikor az alábbi feltételek együttesen teljesülnek</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hu-HU" sz="1100" b="1" kern="1200" dirty="0">
                          <a:solidFill>
                            <a:schemeClr val="tx1"/>
                          </a:solidFill>
                          <a:effectLst/>
                          <a:latin typeface="Calibri" panose="020F0502020204030204" pitchFamily="34" charset="0"/>
                          <a:ea typeface="+mn-ea"/>
                          <a:cs typeface="Calibri" panose="020F0502020204030204" pitchFamily="34" charset="0"/>
                        </a:rPr>
                        <a:t>a módosított Alapszabályt az Integrációs Szervezet jóváhagyta, </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hu-HU" sz="1100" b="1" kern="1200" dirty="0">
                          <a:solidFill>
                            <a:schemeClr val="tx1"/>
                          </a:solidFill>
                          <a:effectLst/>
                          <a:latin typeface="Calibri" panose="020F0502020204030204" pitchFamily="34" charset="0"/>
                          <a:ea typeface="+mn-ea"/>
                          <a:cs typeface="Calibri" panose="020F0502020204030204" pitchFamily="34" charset="0"/>
                        </a:rPr>
                        <a:t>kiállításra került a Magyar Nemzeti Bank Hpt. 23.§ (e) pontja szerinti engedélye,</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hu-HU" sz="1100" b="1" kern="1200" dirty="0">
                          <a:solidFill>
                            <a:schemeClr val="tx1"/>
                          </a:solidFill>
                          <a:effectLst/>
                          <a:latin typeface="+mn-lt"/>
                          <a:ea typeface="+mn-ea"/>
                          <a:cs typeface="+mn-cs"/>
                        </a:rPr>
                        <a:t>az Integrációs Szervezet üzleti irányító szerepét az MBH Befektetési Bank Zrt-</a:t>
                      </a:r>
                      <a:r>
                        <a:rPr lang="hu-HU" sz="1100" b="1" kern="1200" dirty="0" err="1">
                          <a:solidFill>
                            <a:schemeClr val="tx1"/>
                          </a:solidFill>
                          <a:effectLst/>
                          <a:latin typeface="+mn-lt"/>
                          <a:ea typeface="+mn-ea"/>
                          <a:cs typeface="+mn-cs"/>
                        </a:rPr>
                        <a:t>től</a:t>
                      </a:r>
                      <a:r>
                        <a:rPr lang="hu-HU" sz="1100" b="1" kern="1200" dirty="0">
                          <a:solidFill>
                            <a:schemeClr val="tx1"/>
                          </a:solidFill>
                          <a:effectLst/>
                          <a:latin typeface="+mn-lt"/>
                          <a:ea typeface="+mn-ea"/>
                          <a:cs typeface="+mn-cs"/>
                        </a:rPr>
                        <a:t> az Integrációs Szervezet által kiválasztott MBH DUNA Bank Zrt. átvette.</a:t>
                      </a:r>
                      <a:endParaRPr lang="hu-HU" sz="1100" b="1" kern="1200" dirty="0">
                        <a:solidFill>
                          <a:schemeClr val="tx1"/>
                        </a:solidFill>
                        <a:effectLst/>
                        <a:latin typeface="Calibri" panose="020F0502020204030204" pitchFamily="34" charset="0"/>
                        <a:ea typeface="+mn-ea"/>
                        <a:cs typeface="Calibri" panose="020F0502020204030204" pitchFamily="34" charset="0"/>
                      </a:endParaRPr>
                    </a:p>
                  </a:txBody>
                  <a:tcPr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1406994"/>
                  </a:ext>
                </a:extLst>
              </a:tr>
            </a:tbl>
          </a:graphicData>
        </a:graphic>
      </p:graphicFrame>
      <p:graphicFrame>
        <p:nvGraphicFramePr>
          <p:cNvPr id="6" name="Táblázat 5">
            <a:extLst>
              <a:ext uri="{FF2B5EF4-FFF2-40B4-BE49-F238E27FC236}">
                <a16:creationId xmlns:a16="http://schemas.microsoft.com/office/drawing/2014/main" id="{5A9EE1ED-6BF0-3BBD-CFEA-CC71A51A3444}"/>
              </a:ext>
            </a:extLst>
          </p:cNvPr>
          <p:cNvGraphicFramePr>
            <a:graphicFrameLocks noGrp="1"/>
          </p:cNvGraphicFramePr>
          <p:nvPr>
            <p:extLst>
              <p:ext uri="{D42A27DB-BD31-4B8C-83A1-F6EECF244321}">
                <p14:modId xmlns:p14="http://schemas.microsoft.com/office/powerpoint/2010/main" val="110917279"/>
              </p:ext>
            </p:extLst>
          </p:nvPr>
        </p:nvGraphicFramePr>
        <p:xfrm>
          <a:off x="572151" y="4733066"/>
          <a:ext cx="10940580" cy="978946"/>
        </p:xfrm>
        <a:graphic>
          <a:graphicData uri="http://schemas.openxmlformats.org/drawingml/2006/table">
            <a:tbl>
              <a:tblPr firstRow="1">
                <a:tableStyleId>{68D230F3-CF80-4859-8CE7-A43EE81993B5}</a:tableStyleId>
              </a:tblPr>
              <a:tblGrid>
                <a:gridCol w="1830392">
                  <a:extLst>
                    <a:ext uri="{9D8B030D-6E8A-4147-A177-3AD203B41FA5}">
                      <a16:colId xmlns:a16="http://schemas.microsoft.com/office/drawing/2014/main" val="1507338841"/>
                    </a:ext>
                  </a:extLst>
                </a:gridCol>
                <a:gridCol w="2743197">
                  <a:extLst>
                    <a:ext uri="{9D8B030D-6E8A-4147-A177-3AD203B41FA5}">
                      <a16:colId xmlns:a16="http://schemas.microsoft.com/office/drawing/2014/main" val="1940068426"/>
                    </a:ext>
                  </a:extLst>
                </a:gridCol>
                <a:gridCol w="3631842">
                  <a:extLst>
                    <a:ext uri="{9D8B030D-6E8A-4147-A177-3AD203B41FA5}">
                      <a16:colId xmlns:a16="http://schemas.microsoft.com/office/drawing/2014/main" val="4086547542"/>
                    </a:ext>
                  </a:extLst>
                </a:gridCol>
                <a:gridCol w="2735149">
                  <a:extLst>
                    <a:ext uri="{9D8B030D-6E8A-4147-A177-3AD203B41FA5}">
                      <a16:colId xmlns:a16="http://schemas.microsoft.com/office/drawing/2014/main" val="1133980203"/>
                    </a:ext>
                  </a:extLst>
                </a:gridCol>
              </a:tblGrid>
              <a:tr h="0">
                <a:tc rowSpan="3">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lang="hu-HU" sz="1200" b="1" i="0" kern="1200" dirty="0">
                        <a:solidFill>
                          <a:schemeClr val="tx1">
                            <a:lumMod val="50000"/>
                          </a:schemeClr>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lang="hu-HU" sz="1000" b="1" dirty="0">
                          <a:solidFill>
                            <a:schemeClr val="accent5"/>
                          </a:solidFill>
                          <a:latin typeface="Calibri" panose="020F0502020204030204" pitchFamily="34" charset="0"/>
                          <a:cs typeface="Calibri" panose="020F0502020204030204" pitchFamily="34" charset="0"/>
                        </a:rPr>
                        <a:t>Feladatok</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hu-HU" sz="1000" b="1" dirty="0">
                          <a:solidFill>
                            <a:schemeClr val="accent5"/>
                          </a:solidFill>
                          <a:latin typeface="Calibri" panose="020F0502020204030204" pitchFamily="34" charset="0"/>
                          <a:cs typeface="Calibri" panose="020F0502020204030204" pitchFamily="34" charset="0"/>
                        </a:rPr>
                        <a:t>Felelős/</a:t>
                      </a:r>
                      <a:r>
                        <a:rPr lang="hu-HU" sz="1000" b="1" dirty="0" err="1">
                          <a:solidFill>
                            <a:schemeClr val="accent5"/>
                          </a:solidFill>
                          <a:latin typeface="Calibri" panose="020F0502020204030204" pitchFamily="34" charset="0"/>
                          <a:cs typeface="Calibri" panose="020F0502020204030204" pitchFamily="34" charset="0"/>
                        </a:rPr>
                        <a:t>ök</a:t>
                      </a:r>
                      <a:endParaRPr lang="hu-HU" sz="1000" b="1" dirty="0">
                        <a:solidFill>
                          <a:schemeClr val="accent5"/>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hu-HU" sz="1000" b="1" dirty="0">
                          <a:solidFill>
                            <a:schemeClr val="accent5"/>
                          </a:solidFill>
                          <a:latin typeface="Calibri" panose="020F0502020204030204" pitchFamily="34" charset="0"/>
                          <a:cs typeface="Calibri" panose="020F0502020204030204" pitchFamily="34" charset="0"/>
                        </a:rPr>
                        <a:t>Határidő/k</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97514367"/>
                  </a:ext>
                </a:extLst>
              </a:tr>
              <a:tr h="367553">
                <a:tc vMerge="1">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lang="hu-HU" sz="1200" b="1" i="1" kern="1200" dirty="0">
                        <a:solidFill>
                          <a:schemeClr val="tx1">
                            <a:lumMod val="50000"/>
                          </a:schemeClr>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3">
                        <a:lumMod val="10000"/>
                        <a:lumOff val="90000"/>
                      </a:schemeClr>
                    </a:solidFill>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0785693"/>
                  </a:ext>
                </a:extLst>
              </a:tr>
              <a:tr h="367553">
                <a:tc vMerge="1">
                  <a:txBody>
                    <a:bodyPr/>
                    <a:lstStyle/>
                    <a:p>
                      <a:endParaRPr lang="hu-HU"/>
                    </a:p>
                  </a:txBody>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hu-HU" sz="1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4441950"/>
                  </a:ext>
                </a:extLst>
              </a:tr>
            </a:tbl>
          </a:graphicData>
        </a:graphic>
      </p:graphicFrame>
    </p:spTree>
    <p:extLst>
      <p:ext uri="{BB962C8B-B14F-4D97-AF65-F5344CB8AC3E}">
        <p14:creationId xmlns:p14="http://schemas.microsoft.com/office/powerpoint/2010/main" val="1713352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B10137C-5C4B-AEB5-04F4-4B103714FD22}"/>
              </a:ext>
            </a:extLst>
          </p:cNvPr>
          <p:cNvSpPr>
            <a:spLocks noGrp="1"/>
          </p:cNvSpPr>
          <p:nvPr>
            <p:ph type="ctrTitle"/>
          </p:nvPr>
        </p:nvSpPr>
        <p:spPr>
          <a:xfrm>
            <a:off x="362038" y="-686142"/>
            <a:ext cx="9152551" cy="1652451"/>
          </a:xfrm>
        </p:spPr>
        <p:txBody>
          <a:bodyPr/>
          <a:lstStyle/>
          <a:p>
            <a:r>
              <a:rPr lang="hu-HU" dirty="0">
                <a:latin typeface="Calibri" panose="020F0502020204030204" pitchFamily="34" charset="0"/>
                <a:cs typeface="Calibri" panose="020F0502020204030204" pitchFamily="34" charset="0"/>
              </a:rPr>
              <a:t>Előterjesztés </a:t>
            </a:r>
            <a:endParaRPr lang="hu-HU" dirty="0"/>
          </a:p>
        </p:txBody>
      </p:sp>
      <p:sp>
        <p:nvSpPr>
          <p:cNvPr id="3" name="Szöveg helye 1">
            <a:extLst>
              <a:ext uri="{FF2B5EF4-FFF2-40B4-BE49-F238E27FC236}">
                <a16:creationId xmlns:a16="http://schemas.microsoft.com/office/drawing/2014/main" id="{F9DA0F27-EFA6-3AC0-7026-513E4C882110}"/>
              </a:ext>
            </a:extLst>
          </p:cNvPr>
          <p:cNvSpPr txBox="1">
            <a:spLocks/>
          </p:cNvSpPr>
          <p:nvPr/>
        </p:nvSpPr>
        <p:spPr>
          <a:xfrm>
            <a:off x="380971" y="1087971"/>
            <a:ext cx="11430057" cy="4931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hu-HU" sz="1400" kern="1000" dirty="0">
              <a:solidFill>
                <a:schemeClr val="tx2"/>
              </a:solidFill>
              <a:latin typeface="Calibri" panose="020F0502020204030204" pitchFamily="34" charset="0"/>
              <a:cs typeface="Calibri" panose="020F0502020204030204" pitchFamily="34" charset="0"/>
            </a:endParaRPr>
          </a:p>
        </p:txBody>
      </p:sp>
      <p:sp>
        <p:nvSpPr>
          <p:cNvPr id="5" name="Szövegdoboz 4">
            <a:extLst>
              <a:ext uri="{FF2B5EF4-FFF2-40B4-BE49-F238E27FC236}">
                <a16:creationId xmlns:a16="http://schemas.microsoft.com/office/drawing/2014/main" id="{5F30E91B-D3B4-8032-5A36-96F2F18E68CA}"/>
              </a:ext>
            </a:extLst>
          </p:cNvPr>
          <p:cNvSpPr txBox="1"/>
          <p:nvPr/>
        </p:nvSpPr>
        <p:spPr>
          <a:xfrm>
            <a:off x="506506" y="966309"/>
            <a:ext cx="11178988" cy="5201424"/>
          </a:xfrm>
          <a:prstGeom prst="rect">
            <a:avLst/>
          </a:prstGeom>
          <a:noFill/>
        </p:spPr>
        <p:txBody>
          <a:bodyPr wrap="square">
            <a:spAutoFit/>
          </a:bodyPr>
          <a:lstStyle/>
          <a:p>
            <a:pPr lvl="0" algn="just">
              <a:defRPr/>
            </a:pPr>
            <a:r>
              <a:rPr lang="hu-HU" sz="1100" dirty="0">
                <a:latin typeface="Calibri" panose="020F0502020204030204" pitchFamily="34" charset="0"/>
                <a:cs typeface="Calibri" panose="020F0502020204030204" pitchFamily="34" charset="0"/>
              </a:rPr>
              <a:t>Az MBH DUNA Bank Zrt. Igazgatósága a 62/2025.(08.14.) számú határozatában az MBH Bank Nyrt. Management </a:t>
            </a:r>
            <a:r>
              <a:rPr lang="hu-HU" sz="1100" dirty="0" err="1">
                <a:latin typeface="Calibri" panose="020F0502020204030204" pitchFamily="34" charset="0"/>
                <a:cs typeface="Calibri" panose="020F0502020204030204" pitchFamily="34" charset="0"/>
              </a:rPr>
              <a:t>Committee</a:t>
            </a:r>
            <a:r>
              <a:rPr lang="hu-HU" sz="1100" dirty="0">
                <a:latin typeface="Calibri" panose="020F0502020204030204" pitchFamily="34" charset="0"/>
                <a:cs typeface="Calibri" panose="020F0502020204030204" pitchFamily="34" charset="0"/>
              </a:rPr>
              <a:t>  222/2025(08.13)-MBHB-MC sz. MC határozata alapján elrendelte az Integrációs Szervezet üzleti irányító szerepkör MBH Duna Bank Zrt. által történő átvételének megkezdését. </a:t>
            </a:r>
          </a:p>
          <a:p>
            <a:pPr lvl="0" algn="just">
              <a:defRPr/>
            </a:pPr>
            <a:endParaRPr lang="hu-HU" sz="1100" dirty="0">
              <a:latin typeface="Calibri" panose="020F0502020204030204" pitchFamily="34" charset="0"/>
              <a:cs typeface="Calibri" panose="020F0502020204030204" pitchFamily="34" charset="0"/>
            </a:endParaRPr>
          </a:p>
          <a:p>
            <a:pPr lvl="0" algn="just">
              <a:defRPr/>
            </a:pPr>
            <a:r>
              <a:rPr lang="hu-HU" sz="1100" dirty="0">
                <a:latin typeface="Calibri" panose="020F0502020204030204" pitchFamily="34" charset="0"/>
                <a:cs typeface="Calibri" panose="020F0502020204030204" pitchFamily="34" charset="0"/>
              </a:rPr>
              <a:t>Az Igazgatóság határozata alapján az MBH DUNA Bank Zrt. írásban értesítette az MBH Bank Nyrt-t és az Integrációs Szervezetet az üzleti irányító szerep átvételének szándékáról. </a:t>
            </a:r>
          </a:p>
          <a:p>
            <a:pPr lvl="0" algn="just">
              <a:defRPr/>
            </a:pPr>
            <a:r>
              <a:rPr lang="hu-HU" sz="1100" dirty="0">
                <a:latin typeface="Calibri" panose="020F0502020204030204" pitchFamily="34" charset="0"/>
                <a:cs typeface="Calibri" panose="020F0502020204030204" pitchFamily="34" charset="0"/>
              </a:rPr>
              <a:t>Az üzleti irányító szerep átvételére tekintettel szükség van a MBH DUNA Bank Zrt.  Alapszabályának módosítására is. </a:t>
            </a:r>
          </a:p>
          <a:p>
            <a:pPr lvl="0" algn="just">
              <a:defRPr/>
            </a:pPr>
            <a:endParaRPr lang="hu-HU" sz="1100" dirty="0">
              <a:latin typeface="Calibri" panose="020F0502020204030204" pitchFamily="34" charset="0"/>
              <a:cs typeface="Calibri" panose="020F0502020204030204" pitchFamily="34" charset="0"/>
            </a:endParaRPr>
          </a:p>
          <a:p>
            <a:pPr algn="just"/>
            <a:r>
              <a:rPr lang="hu-HU" sz="1100" dirty="0">
                <a:latin typeface="Calibri" panose="020F0502020204030204" pitchFamily="34" charset="0"/>
                <a:cs typeface="Calibri" panose="020F0502020204030204" pitchFamily="34" charset="0"/>
              </a:rPr>
              <a:t>A MBH DUNA Bank Zrt. Alapszabálya 3.1.14. pontja értelmében a Közgyűlés kizárólagos hatáskörébe tartozik az Alapszabály elfogadása és módosítása.  </a:t>
            </a:r>
          </a:p>
          <a:p>
            <a:pPr algn="just"/>
            <a:endParaRPr lang="hu-HU" sz="1100" dirty="0">
              <a:latin typeface="Calibri" panose="020F0502020204030204" pitchFamily="34" charset="0"/>
              <a:cs typeface="Calibri" panose="020F0502020204030204" pitchFamily="34" charset="0"/>
            </a:endParaRPr>
          </a:p>
          <a:p>
            <a:pPr algn="just"/>
            <a:r>
              <a:rPr lang="hu-HU" sz="1100" dirty="0">
                <a:latin typeface="Calibri" panose="020F0502020204030204" pitchFamily="34" charset="0"/>
                <a:cs typeface="Calibri" panose="020F0502020204030204" pitchFamily="34" charset="0"/>
              </a:rPr>
              <a:t>Az Alapszabály módosításának főbb elemei: </a:t>
            </a:r>
          </a:p>
          <a:p>
            <a:pPr algn="just"/>
            <a:endParaRPr lang="hu-HU" sz="1100" dirty="0">
              <a:latin typeface="Calibri" panose="020F0502020204030204" pitchFamily="34" charset="0"/>
              <a:cs typeface="Calibri" panose="020F0502020204030204" pitchFamily="34" charset="0"/>
            </a:endParaRPr>
          </a:p>
          <a:p>
            <a:pPr marL="228600" indent="-228600" algn="just">
              <a:buFontTx/>
              <a:buAutoNum type="arabicPeriod"/>
            </a:pPr>
            <a:r>
              <a:rPr lang="hu-HU" sz="1100" dirty="0">
                <a:latin typeface="Calibri" panose="020F0502020204030204" pitchFamily="34" charset="0"/>
                <a:cs typeface="Calibri" panose="020F0502020204030204" pitchFamily="34" charset="0"/>
              </a:rPr>
              <a:t>A Társaság tevékenysége kiegészül az </a:t>
            </a:r>
            <a:r>
              <a:rPr lang="hu-HU" sz="1100" dirty="0" err="1">
                <a:latin typeface="Calibri" panose="020F0502020204030204" pitchFamily="34" charset="0"/>
                <a:cs typeface="Calibri" panose="020F0502020204030204" pitchFamily="34" charset="0"/>
              </a:rPr>
              <a:t>Szhitv</a:t>
            </a:r>
            <a:r>
              <a:rPr lang="hu-HU" sz="1100" dirty="0">
                <a:latin typeface="Calibri" panose="020F0502020204030204" pitchFamily="34" charset="0"/>
                <a:cs typeface="Calibri" panose="020F0502020204030204" pitchFamily="34" charset="0"/>
              </a:rPr>
              <a:t>. szerinti, integrációs üzleti irányító szervezeti feladatai ellátásához kapcsolódó szolgáltatások végzésével.</a:t>
            </a:r>
          </a:p>
          <a:p>
            <a:pPr marL="228600" indent="-228600" algn="just">
              <a:buFontTx/>
              <a:buAutoNum type="arabicPeriod"/>
            </a:pPr>
            <a:endParaRPr lang="hu-HU" sz="1100" dirty="0">
              <a:latin typeface="Calibri" panose="020F0502020204030204" pitchFamily="34" charset="0"/>
              <a:cs typeface="Calibri" panose="020F0502020204030204" pitchFamily="34" charset="0"/>
            </a:endParaRPr>
          </a:p>
          <a:p>
            <a:pPr marL="228600" indent="-228600" algn="just">
              <a:buFontTx/>
              <a:buAutoNum type="arabicPeriod"/>
            </a:pPr>
            <a:r>
              <a:rPr lang="hu-HU" sz="1100" dirty="0">
                <a:latin typeface="Calibri" panose="020F0502020204030204" pitchFamily="34" charset="0"/>
                <a:cs typeface="Calibri" panose="020F0502020204030204" pitchFamily="34" charset="0"/>
              </a:rPr>
              <a:t>Alapszabály alaptőkére vonatkozó rendelkezései kiegészülnek az alábbiakkal: </a:t>
            </a:r>
          </a:p>
          <a:p>
            <a:pPr algn="just"/>
            <a:endParaRPr lang="hu-HU" sz="1100" dirty="0">
              <a:latin typeface="Calibri" panose="020F0502020204030204" pitchFamily="34" charset="0"/>
              <a:cs typeface="Calibri" panose="020F0502020204030204" pitchFamily="34" charset="0"/>
            </a:endParaRPr>
          </a:p>
          <a:p>
            <a:pPr algn="just"/>
            <a:r>
              <a:rPr lang="hu-HU" sz="1100" dirty="0">
                <a:latin typeface="Calibri" panose="020F0502020204030204" pitchFamily="34" charset="0"/>
                <a:cs typeface="Calibri" panose="020F0502020204030204" pitchFamily="34" charset="0"/>
              </a:rPr>
              <a:t>Minden integrált hitelintézetnek legalább 1 db „A” sorozatú törzsrészvény tulajdonjogával rendelkeznie kell. Minden egyes „A” sorozatú törzsrészvény 1 szavazatra jogosít.   </a:t>
            </a:r>
          </a:p>
          <a:p>
            <a:pPr algn="just"/>
            <a:endParaRPr lang="hu-HU" sz="1100" dirty="0">
              <a:latin typeface="Calibri" panose="020F0502020204030204" pitchFamily="34" charset="0"/>
              <a:cs typeface="Calibri" panose="020F0502020204030204" pitchFamily="34" charset="0"/>
            </a:endParaRPr>
          </a:p>
          <a:p>
            <a:pPr algn="just"/>
            <a:r>
              <a:rPr lang="hu-HU" sz="1100" dirty="0">
                <a:latin typeface="Calibri" panose="020F0502020204030204" pitchFamily="34" charset="0"/>
                <a:cs typeface="Calibri" panose="020F0502020204030204" pitchFamily="34" charset="0"/>
              </a:rPr>
              <a:t>Nem kötelező, hogy az integrált hitelintézet a Társaság legalább 1 darab „A” sorozatú törzsrészvényének tulajdonosa legyen abban az esetben, ha az érintett integrált hitelintézetnek a Társaság a többségi tulajdonosa.</a:t>
            </a:r>
          </a:p>
          <a:p>
            <a:pPr algn="just"/>
            <a:endParaRPr lang="hu-HU" sz="1100" dirty="0">
              <a:latin typeface="Calibri" panose="020F0502020204030204" pitchFamily="34" charset="0"/>
              <a:cs typeface="Calibri" panose="020F0502020204030204" pitchFamily="34" charset="0"/>
            </a:endParaRPr>
          </a:p>
          <a:p>
            <a:pPr algn="just"/>
            <a:r>
              <a:rPr lang="hu-HU" sz="1100" dirty="0">
                <a:latin typeface="Calibri" panose="020F0502020204030204" pitchFamily="34" charset="0"/>
                <a:cs typeface="Calibri" panose="020F0502020204030204" pitchFamily="34" charset="0"/>
              </a:rPr>
              <a:t>A Társaság „A” sorozatú törzsrészvényei a Társaság részvényesei között szabadon átruházhatók.</a:t>
            </a:r>
          </a:p>
          <a:p>
            <a:pPr algn="just"/>
            <a:endParaRPr lang="hu-HU" sz="1100" dirty="0">
              <a:latin typeface="Calibri" panose="020F0502020204030204" pitchFamily="34" charset="0"/>
              <a:cs typeface="Calibri" panose="020F0502020204030204" pitchFamily="34" charset="0"/>
            </a:endParaRPr>
          </a:p>
          <a:p>
            <a:pPr algn="just"/>
            <a:r>
              <a:rPr lang="hu-HU" sz="1100" dirty="0">
                <a:latin typeface="Calibri" panose="020F0502020204030204" pitchFamily="34" charset="0"/>
                <a:cs typeface="Calibri" panose="020F0502020204030204" pitchFamily="34" charset="0"/>
              </a:rPr>
              <a:t>A Társaság részvényese nem gyakorolhatja a részvényesi jogait, valamint a részvényhez fűződő előjogait (anélkül, hogy ez önmagában integrációs tagságát érintené), amennyiben részvényét törvény vagy az Alapszabály rendelkezéseibe ütköző módon szerezte meg, vagy megsértette az </a:t>
            </a:r>
            <a:r>
              <a:rPr lang="hu-HU" sz="1100" dirty="0" err="1">
                <a:latin typeface="Calibri" panose="020F0502020204030204" pitchFamily="34" charset="0"/>
                <a:cs typeface="Calibri" panose="020F0502020204030204" pitchFamily="34" charset="0"/>
              </a:rPr>
              <a:t>Szhitv</a:t>
            </a:r>
            <a:r>
              <a:rPr lang="hu-HU" sz="1100" dirty="0">
                <a:latin typeface="Calibri" panose="020F0502020204030204" pitchFamily="34" charset="0"/>
                <a:cs typeface="Calibri" panose="020F0502020204030204" pitchFamily="34" charset="0"/>
              </a:rPr>
              <a:t>. 14. § (4) bekezdés a)-e) pontjaiban foglalt rendelkezéseket. Az előbbiekben megjelölt jogsértések fennállását a Társaság Igazgatósága – az </a:t>
            </a:r>
            <a:r>
              <a:rPr lang="hu-HU" sz="1100" dirty="0" err="1">
                <a:latin typeface="Calibri" panose="020F0502020204030204" pitchFamily="34" charset="0"/>
                <a:cs typeface="Calibri" panose="020F0502020204030204" pitchFamily="34" charset="0"/>
              </a:rPr>
              <a:t>Szhitv</a:t>
            </a:r>
            <a:r>
              <a:rPr lang="hu-HU" sz="1100" dirty="0">
                <a:latin typeface="Calibri" panose="020F0502020204030204" pitchFamily="34" charset="0"/>
                <a:cs typeface="Calibri" panose="020F0502020204030204" pitchFamily="34" charset="0"/>
              </a:rPr>
              <a:t>. 14. § (4) bekezdés a) és d) pontjai esetében az Integrációs Szervezet jogsértés bekövetkezésére vonatkozó értesítését is figyelembe véve – állapítja meg. A Társaság részvényesei az </a:t>
            </a:r>
            <a:r>
              <a:rPr lang="hu-HU" sz="1100" dirty="0" err="1">
                <a:latin typeface="Calibri" panose="020F0502020204030204" pitchFamily="34" charset="0"/>
                <a:cs typeface="Calibri" panose="020F0502020204030204" pitchFamily="34" charset="0"/>
              </a:rPr>
              <a:t>Szhitv</a:t>
            </a:r>
            <a:r>
              <a:rPr lang="hu-HU" sz="1100" dirty="0">
                <a:latin typeface="Calibri" panose="020F0502020204030204" pitchFamily="34" charset="0"/>
                <a:cs typeface="Calibri" panose="020F0502020204030204" pitchFamily="34" charset="0"/>
              </a:rPr>
              <a:t>. 14. § (4) bekezdés c) és e) pontjaiban megjelölt jogsértések fennállására vonatkozóan kötelesek az egyes közgyűléseket megelőzően nyilatkozatot tenni. A teljes bizonyító </a:t>
            </a:r>
            <a:r>
              <a:rPr lang="hu-HU" sz="1100" dirty="0" err="1">
                <a:latin typeface="Calibri" panose="020F0502020204030204" pitchFamily="34" charset="0"/>
                <a:cs typeface="Calibri" panose="020F0502020204030204" pitchFamily="34" charset="0"/>
              </a:rPr>
              <a:t>erejű</a:t>
            </a:r>
            <a:r>
              <a:rPr lang="hu-HU" sz="1100" dirty="0">
                <a:latin typeface="Calibri" panose="020F0502020204030204" pitchFamily="34" charset="0"/>
                <a:cs typeface="Calibri" panose="020F0502020204030204" pitchFamily="34" charset="0"/>
              </a:rPr>
              <a:t> magánokiratba foglalt nyilatkozatot legkésőbb a közgyűlést megelőző 2. munkanapig kell a Társaság Igazgatósága részére eljuttatni. </a:t>
            </a:r>
          </a:p>
          <a:p>
            <a:pPr algn="just"/>
            <a:endParaRPr lang="hu-HU" sz="1100" dirty="0">
              <a:latin typeface="Calibri" panose="020F0502020204030204" pitchFamily="34" charset="0"/>
              <a:cs typeface="Calibri" panose="020F0502020204030204" pitchFamily="34" charset="0"/>
            </a:endParaRPr>
          </a:p>
          <a:p>
            <a:pPr algn="just"/>
            <a:r>
              <a:rPr lang="hu-HU" sz="1100" dirty="0">
                <a:latin typeface="Calibri" panose="020F0502020204030204" pitchFamily="34" charset="0"/>
                <a:cs typeface="Calibri" panose="020F0502020204030204" pitchFamily="34" charset="0"/>
              </a:rPr>
              <a:t>A fenti jogsértések, illetve Alapszabály vagy szabályzatok megsértésének a jogkövetkezményeit addig kell alkalmazni, amíg a Társaság Igazgatóságának álláspontja szerint a jogsértést, alapszabálysértést vagy szabályzatszegést az érintett részvényes meg nem szüntette.</a:t>
            </a:r>
          </a:p>
          <a:p>
            <a:pPr marL="228600" indent="-228600" algn="just">
              <a:buAutoNum type="arabicPeriod"/>
            </a:pPr>
            <a:endParaRPr lang="hu-HU"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5840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a:extLst>
              <a:ext uri="{FF2B5EF4-FFF2-40B4-BE49-F238E27FC236}">
                <a16:creationId xmlns:a16="http://schemas.microsoft.com/office/drawing/2014/main" id="{E97A431C-6FE4-CB55-8107-9FDACA44E8A6}"/>
              </a:ext>
            </a:extLst>
          </p:cNvPr>
          <p:cNvSpPr>
            <a:spLocks noGrp="1"/>
          </p:cNvSpPr>
          <p:nvPr>
            <p:ph type="body" sz="quarter" idx="10"/>
          </p:nvPr>
        </p:nvSpPr>
        <p:spPr>
          <a:xfrm>
            <a:off x="589086" y="1021976"/>
            <a:ext cx="10961684" cy="4711715"/>
          </a:xfrm>
        </p:spPr>
        <p:txBody>
          <a:bodyPr>
            <a:normAutofit/>
          </a:bodyPr>
          <a:lstStyle/>
          <a:p>
            <a:pPr algn="just"/>
            <a:r>
              <a:rPr lang="hu-HU" sz="1100" dirty="0">
                <a:latin typeface="Calibri" panose="020F0502020204030204" pitchFamily="34" charset="0"/>
                <a:cs typeface="Calibri" panose="020F0502020204030204" pitchFamily="34" charset="0"/>
              </a:rPr>
              <a:t>3. A Közgyűlés szabályai közül törlésre kerül az alábbi rendelkezések: </a:t>
            </a:r>
          </a:p>
          <a:p>
            <a:pPr algn="just"/>
            <a:r>
              <a:rPr lang="hu-HU" sz="1100" i="1" dirty="0"/>
              <a:t>A Közgyűlésről az integrációs üzleti irányító szervezetet és az Integrációs Szervezetet előzetesen, a meghívó közzétételével egyidejűleg értesíteni kell. Az értesítéshez csatolni kell a meghívót, valamint a napirendekre vonatkozóan az előterjesztéseket és a kapcsolódó anyagokat, amennyiben vannak ilyenek. Az Integrációs Szervezet ügyvezetése indokolt esetben az értesítéstől számított öt (5) napon belül felhívhatja a Társaságot arra, hogy az Integrációs Szervezet által megjelölt, előterjesztést nem tartalmazó napirendi pontokhoz készítsen írásbeli előterjesztést.  Az integrációs üzleti irányító szervezet és az Integrációs Szervezet képviselője a Társaság Közgyűlésén jogosult tanácskozási joggal részt venni.</a:t>
            </a:r>
          </a:p>
          <a:p>
            <a:pPr algn="just"/>
            <a:r>
              <a:rPr lang="hu-HU" sz="1100" i="1" dirty="0"/>
              <a:t>Az alapszabály elfogadásához és módosításához az Integrációs Szervezet előzetes hozzájárulása szükséges.</a:t>
            </a:r>
          </a:p>
          <a:p>
            <a:pPr algn="just"/>
            <a:r>
              <a:rPr lang="hu-HU" sz="1100" i="1" dirty="0"/>
              <a:t>Amennyiben valamely közgyűlési döntés meghozatalához az </a:t>
            </a:r>
            <a:r>
              <a:rPr lang="hu-HU" sz="1100" i="1" dirty="0" err="1"/>
              <a:t>Szhitv</a:t>
            </a:r>
            <a:r>
              <a:rPr lang="hu-HU" sz="1100" i="1" dirty="0"/>
              <a:t>., vagy az Integrációs Szervezet alapszabálya értelmében az Integrációs Szervezet vagy az integrációs üzleti irányító szervezet hozzájárulása vagy jóváhagyása szükséges, a Társaság ügyvezetése gondoskodik a szükséges engedélyek megszerzése iránt.</a:t>
            </a:r>
          </a:p>
          <a:p>
            <a:pPr algn="just"/>
            <a:r>
              <a:rPr lang="hu-HU" sz="1100" i="1" dirty="0"/>
              <a:t>Az Integrációs Szervezet a Társaság tulajdonosainak szavazati jogát meghatározott időre, de legfeljebb egy (1) évre a </a:t>
            </a:r>
            <a:r>
              <a:rPr lang="hu-HU" sz="1100" i="1" dirty="0" err="1"/>
              <a:t>Szhitv</a:t>
            </a:r>
            <a:r>
              <a:rPr lang="hu-HU" sz="1100" i="1" dirty="0"/>
              <a:t>-ben foglaltak szerint felfüggesztheti, ha a tulajdonos tevékenysége, illetve a Társaságra gyakorolt befolyása a rendelkezésre álló tények alapján veszélyezteti a Társaság megbízható, biztonságos működését; ilyen esetben a határozatképesség megállapításánál a korlátozással érintett szavazatokat figyelmen kívül kell hagyni.</a:t>
            </a:r>
          </a:p>
          <a:p>
            <a:pPr algn="just"/>
            <a:r>
              <a:rPr lang="hu-HU" sz="1100" dirty="0"/>
              <a:t>4. Az Igazgatóság  kizárólagos hatásköre kiegészül az alábbiakkal:</a:t>
            </a:r>
          </a:p>
          <a:p>
            <a:pPr algn="just"/>
            <a:r>
              <a:rPr lang="hu-HU" sz="1100" i="1" dirty="0"/>
              <a:t>döntés a részvényesi jogok felfüggesztéséről és annak részvénykönyvi bejegyzéséről az </a:t>
            </a:r>
            <a:r>
              <a:rPr lang="hu-HU" sz="1100" i="1" dirty="0" err="1"/>
              <a:t>Szhitv</a:t>
            </a:r>
            <a:r>
              <a:rPr lang="hu-HU" sz="1100" i="1" dirty="0"/>
              <a:t>. 14. § (4) bekezdésben foglaltak szerinti esetekben</a:t>
            </a:r>
          </a:p>
          <a:p>
            <a:pPr algn="just"/>
            <a:r>
              <a:rPr lang="hu-HU" sz="1100" dirty="0"/>
              <a:t>5. Az Igazgatóság hatásköréből törlésre kerülnek az alábbi rendelkezések: </a:t>
            </a:r>
          </a:p>
          <a:p>
            <a:pPr marL="171450" indent="-171450" algn="just">
              <a:buFontTx/>
              <a:buChar char="-"/>
            </a:pPr>
            <a:r>
              <a:rPr lang="hu-HU" sz="1100" dirty="0"/>
              <a:t>döntés a Társaság öt (5) éven túli kölcsönfelvételéről, amelynek összege meghaladja a Társaság szavatoló tőkéjének tíz százalékát (10 %-át), valamint kötvény-kibocsátási program jóváhagyásáról; </a:t>
            </a:r>
          </a:p>
          <a:p>
            <a:pPr marL="171450" indent="-171450" algn="just">
              <a:buFontTx/>
              <a:buChar char="-"/>
            </a:pPr>
            <a:r>
              <a:rPr lang="hu-HU" sz="1100" dirty="0"/>
              <a:t>a Hpt., illetve az egyéb vonatkozó jogszabályok rendelkezései alapján az igazgatóság hatáskörébe tartozó esetekben döntés a Társaságban, illetve a Társasággal összevont alapú felügyelet alá tartozó pénzügyi intézményben igazgatósági, felügyelőbizottsági, illetőleg ügyvezetői tisztséget vagy állást betöltő vezető állású személy és a Társaság, illetve a pénzügyi intézmény között létrejövő adásvételi szerződés megkötéséhez, vagy más szerződéses kötelezettség vállalásához való előzetes hozzájárulás kérdésében a Hpt. 144. § (3) és (4) bekezdés alapján;</a:t>
            </a:r>
          </a:p>
          <a:p>
            <a:endParaRPr lang="hu-HU" dirty="0"/>
          </a:p>
        </p:txBody>
      </p:sp>
    </p:spTree>
    <p:extLst>
      <p:ext uri="{BB962C8B-B14F-4D97-AF65-F5344CB8AC3E}">
        <p14:creationId xmlns:p14="http://schemas.microsoft.com/office/powerpoint/2010/main" val="477720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a:extLst>
              <a:ext uri="{FF2B5EF4-FFF2-40B4-BE49-F238E27FC236}">
                <a16:creationId xmlns:a16="http://schemas.microsoft.com/office/drawing/2014/main" id="{013F81FC-DC5E-5526-85EC-5A19BE7BEB6B}"/>
              </a:ext>
            </a:extLst>
          </p:cNvPr>
          <p:cNvSpPr>
            <a:spLocks noGrp="1"/>
          </p:cNvSpPr>
          <p:nvPr>
            <p:ph type="body" sz="quarter" idx="10"/>
          </p:nvPr>
        </p:nvSpPr>
        <p:spPr>
          <a:xfrm>
            <a:off x="589086" y="555812"/>
            <a:ext cx="10961684" cy="5177879"/>
          </a:xfrm>
        </p:spPr>
        <p:txBody>
          <a:bodyPr>
            <a:normAutofit/>
          </a:bodyPr>
          <a:lstStyle/>
          <a:p>
            <a:pPr lvl="4"/>
            <a:endParaRPr lang="hu-HU" i="1" dirty="0"/>
          </a:p>
          <a:p>
            <a:pPr marL="171450" lvl="4" indent="-171450" algn="just">
              <a:spcBef>
                <a:spcPts val="1000"/>
              </a:spcBef>
              <a:buFontTx/>
              <a:buChar char="-"/>
            </a:pPr>
            <a:r>
              <a:rPr lang="hu-HU" sz="1100" dirty="0"/>
              <a:t>az MRP Szervezet megalakulásával, működésével és megszűnésével kapcsolatos költségek és ráfordítások jóváhagyása; </a:t>
            </a:r>
          </a:p>
          <a:p>
            <a:pPr marL="171450" lvl="4" indent="-171450" algn="just">
              <a:spcBef>
                <a:spcPts val="1000"/>
              </a:spcBef>
              <a:buFontTx/>
              <a:buChar char="-"/>
            </a:pPr>
            <a:r>
              <a:rPr lang="hu-HU" sz="1100" dirty="0"/>
              <a:t>a Társaság közvetlen leányvállalatai legfőbb szervének (közgyűlés, taggyűlés, alapító) hatáskörébe tartozó valamennyi kérdésben való döntéshozatal, ideértve az MBH Bank Csoportirányító Tevékenysége körében a </a:t>
            </a:r>
            <a:r>
              <a:rPr lang="hu-HU" sz="1100" dirty="0" err="1"/>
              <a:t>prudenciális</a:t>
            </a:r>
            <a:r>
              <a:rPr lang="hu-HU" sz="1100" dirty="0"/>
              <a:t> problémák esetén a tulajdonosi jogosultságokon keresztül történő beavatkozást is,</a:t>
            </a:r>
          </a:p>
          <a:p>
            <a:pPr marL="171450" lvl="4" indent="-171450" algn="just">
              <a:spcBef>
                <a:spcPts val="1000"/>
              </a:spcBef>
              <a:buFontTx/>
              <a:buChar char="-"/>
            </a:pPr>
            <a:r>
              <a:rPr lang="hu-HU" sz="1100" dirty="0"/>
              <a:t>döntés a Társaság részvételével történő jogi személy alapításáról, illetve megszüntetéséről, valamint a Társaság jogi személyben történő részesedésszerzéséről, illetve jogi személyben fennálló részesedése elidegenítéséről,</a:t>
            </a:r>
          </a:p>
          <a:p>
            <a:pPr marL="171450" lvl="4" indent="-171450" algn="just">
              <a:spcBef>
                <a:spcPts val="1000"/>
              </a:spcBef>
              <a:buFontTx/>
              <a:buChar char="-"/>
            </a:pPr>
            <a:r>
              <a:rPr lang="hu-HU" sz="1100" dirty="0"/>
              <a:t>nemzetközi szervezetekbe történő belépés kezdeményezése,</a:t>
            </a:r>
          </a:p>
          <a:p>
            <a:pPr marL="171450" lvl="4" indent="-171450" algn="just">
              <a:spcBef>
                <a:spcPts val="1000"/>
              </a:spcBef>
              <a:buFontTx/>
              <a:buChar char="-"/>
            </a:pPr>
            <a:r>
              <a:rPr lang="hu-HU" sz="1100" dirty="0"/>
              <a:t>az MNB megállapítása folytán szükségessé vált intézkedés és intézkedési terv megállapítása;</a:t>
            </a:r>
          </a:p>
          <a:p>
            <a:pPr marL="171450" lvl="4" indent="-171450" algn="just">
              <a:spcBef>
                <a:spcPts val="1000"/>
              </a:spcBef>
              <a:buFontTx/>
              <a:buChar char="-"/>
            </a:pPr>
            <a:r>
              <a:rPr lang="hu-HU" sz="1100" dirty="0"/>
              <a:t>az MBH Bank Igazgatóságának döntése alapján döntés az Integrációs Szervezettel, annak működésével, valamennyi szervével kapcsolatban felmerült valamennyi kérdésben, ideértve az Integrációs Szervezet Közgyűlésében képviselendő mandátumok, álláspontok meghatározását is, de ide nem értve a 3.1.13. (s) pontjában meghatározott ügyeket;</a:t>
            </a:r>
          </a:p>
          <a:p>
            <a:pPr marL="0" lvl="4" algn="just">
              <a:spcBef>
                <a:spcPts val="1000"/>
              </a:spcBef>
            </a:pPr>
            <a:r>
              <a:rPr lang="hu-HU" sz="1100" dirty="0"/>
              <a:t>6. A vezérigazgatóra vonatkozó rendelkezések közül törlésre kerül az alábbi mondat:</a:t>
            </a:r>
          </a:p>
          <a:p>
            <a:pPr algn="just"/>
            <a:r>
              <a:rPr lang="hu-HU" sz="1100" i="1" dirty="0"/>
              <a:t>Amennyiben Igazgatóság elnökének a Társaság azon ügyvezetője kerül megválasztásra, aki nem a vezérigazgató, jogosult az elnök-ügyvezetői cím használatára </a:t>
            </a:r>
          </a:p>
          <a:p>
            <a:pPr algn="just"/>
            <a:r>
              <a:rPr lang="hu-HU" sz="1100" dirty="0"/>
              <a:t>7. Az Alapszabály kiegészítésre kerül az alábbi 4. ponttal:</a:t>
            </a:r>
          </a:p>
          <a:p>
            <a:pPr lvl="0"/>
            <a:r>
              <a:rPr lang="hu-HU" sz="1100" i="1" cap="all" dirty="0"/>
              <a:t>INTEGRÁCIÓS ÜZLETI IRÁNYÍTÓ SZERVEZETI FUNKCIÓK</a:t>
            </a:r>
            <a:endParaRPr lang="hu-HU" sz="1100" cap="all" dirty="0"/>
          </a:p>
          <a:p>
            <a:pPr lvl="1"/>
            <a:r>
              <a:rPr lang="hu-HU" sz="1100" i="1" dirty="0"/>
              <a:t>A Társaság a kereskedelmi banki tevékenysége keretein belül a következő integrációs üzleti irányító szervezeti funkciókat is ellátja:</a:t>
            </a:r>
            <a:endParaRPr lang="hu-HU" sz="1100" dirty="0"/>
          </a:p>
          <a:p>
            <a:pPr lvl="4"/>
            <a:r>
              <a:rPr lang="hu-HU" sz="1100" i="1" dirty="0"/>
              <a:t>- az </a:t>
            </a:r>
            <a:r>
              <a:rPr lang="hu-HU" sz="1100" i="1" dirty="0" err="1"/>
              <a:t>Szhitv</a:t>
            </a:r>
            <a:r>
              <a:rPr lang="hu-HU" sz="1100" i="1" dirty="0"/>
              <a:t>.-ben az integrációs üzleti irányító szervezet hatáskörébe rendelt feladatokat;</a:t>
            </a:r>
            <a:endParaRPr lang="hu-HU" sz="1100" dirty="0"/>
          </a:p>
          <a:p>
            <a:pPr lvl="4"/>
            <a:r>
              <a:rPr lang="hu-HU" sz="1100" i="1" dirty="0"/>
              <a:t>- az integrált hitelintézetek és a hitelintézeti integráció egésze likviditásának menedzselése; és</a:t>
            </a:r>
            <a:endParaRPr lang="hu-HU" sz="1100" dirty="0"/>
          </a:p>
          <a:p>
            <a:pPr lvl="4"/>
            <a:r>
              <a:rPr lang="hu-HU" sz="1100" i="1" dirty="0"/>
              <a:t>- az integrált hitelintézetek kötelező jegybanki tartaléka elhelyezésének megszervezése és bonyolítása a Magyar Nemzeti Banknál.</a:t>
            </a:r>
            <a:endParaRPr lang="hu-HU" sz="1100" dirty="0"/>
          </a:p>
          <a:p>
            <a:pPr algn="just"/>
            <a:r>
              <a:rPr lang="hu-HU" sz="1100" dirty="0"/>
              <a:t>8. Az Alapszabály vegyes rendelkezési közül törlésre kerül az alábbi 10.4 és 10.5 pont: </a:t>
            </a:r>
          </a:p>
          <a:p>
            <a:pPr algn="just"/>
            <a:endParaRPr lang="hu-HU" sz="1100" dirty="0"/>
          </a:p>
          <a:p>
            <a:endParaRPr lang="hu-HU" dirty="0"/>
          </a:p>
        </p:txBody>
      </p:sp>
    </p:spTree>
    <p:extLst>
      <p:ext uri="{BB962C8B-B14F-4D97-AF65-F5344CB8AC3E}">
        <p14:creationId xmlns:p14="http://schemas.microsoft.com/office/powerpoint/2010/main" val="4038667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a:extLst>
              <a:ext uri="{FF2B5EF4-FFF2-40B4-BE49-F238E27FC236}">
                <a16:creationId xmlns:a16="http://schemas.microsoft.com/office/drawing/2014/main" id="{E03B0C17-09DB-96D1-B93B-214AB355E913}"/>
              </a:ext>
            </a:extLst>
          </p:cNvPr>
          <p:cNvSpPr>
            <a:spLocks noGrp="1"/>
          </p:cNvSpPr>
          <p:nvPr>
            <p:ph type="body" sz="quarter" idx="10"/>
          </p:nvPr>
        </p:nvSpPr>
        <p:spPr>
          <a:xfrm>
            <a:off x="589086" y="519954"/>
            <a:ext cx="10961684" cy="5213738"/>
          </a:xfrm>
        </p:spPr>
        <p:txBody>
          <a:bodyPr>
            <a:normAutofit/>
          </a:bodyPr>
          <a:lstStyle/>
          <a:p>
            <a:pPr algn="just"/>
            <a:endParaRPr lang="hu-HU" dirty="0"/>
          </a:p>
          <a:p>
            <a:pPr algn="just"/>
            <a:r>
              <a:rPr lang="hu-HU" sz="1100" i="1" dirty="0"/>
              <a:t>Átalakulás, egyesülés, szétválás esetén irányadó szabályok</a:t>
            </a:r>
          </a:p>
          <a:p>
            <a:pPr algn="just"/>
            <a:r>
              <a:rPr lang="hu-HU" sz="1100" i="1" dirty="0"/>
              <a:t>A Társaság más társasággal való egyesülése esetén a Társaság adóalapját – a Társaságba beolvadó (jogelőd) szövetkezettől átvett eszközöket és kötelezettségeket (ideértve a céltartalékot és a passzív időbeli elhatárolást is) figyelembe véve – az adózás előtti eredmény módosítása révén, úgy határozza meg, mintha az egyesülés (beolvadás) nem történt volna meg. A jogutód az átértékelt eszközöket és kötelezettségeket elkülönítve tartja nyilván, és e nyilvántartásban feltünteti a jogelődnél az átalakulás, egyesülés, szétválás napjára kimutatott bekerülési értéket, könyv szerinti értéket, számított nyilvántartási értéket, valamint az eszköz, a kötelezettség alapján általa az átalakulást, egyesülést, szétválást követően az adózás előtti eredmény módosításaként elszámolt összeget is. A jogelőd (kiválás esetén a jogutód) a választását az átalakulás adóévéről szóló bevallásában bejelenti az adóhatóságnak.</a:t>
            </a:r>
          </a:p>
          <a:p>
            <a:pPr algn="just"/>
            <a:r>
              <a:rPr lang="hu-HU" sz="1100" i="1" dirty="0"/>
              <a:t>Az </a:t>
            </a:r>
            <a:r>
              <a:rPr lang="hu-HU" sz="1100" i="1" dirty="0" err="1"/>
              <a:t>Szhitv</a:t>
            </a:r>
            <a:r>
              <a:rPr lang="hu-HU" sz="1100" i="1" dirty="0"/>
              <a:t>. 17/S. § (8) bekezdése szerinti esetben a Társaság által fizetett kamat mértéke: 0%.</a:t>
            </a:r>
          </a:p>
          <a:p>
            <a:pPr algn="just"/>
            <a:r>
              <a:rPr lang="hu-HU" sz="1100" i="1" dirty="0"/>
              <a:t>A 9.4 pont rendelkezései csak annyiban alkalmazandóak, amennyiben nem ellentétesek a jelen alapszabály 1-7. pontjaiban foglalt rendelkezésekkel, valamely jogszabályi rendelkezéssel, felügyeleti állásfoglalással, vagy az Integrációs Szervezet, vagy az integrációs üzleti irányító szervezet által kibocsátott szabályzattal.</a:t>
            </a:r>
          </a:p>
          <a:p>
            <a:pPr algn="just"/>
            <a:r>
              <a:rPr lang="hu-HU" sz="1100" i="1" dirty="0"/>
              <a:t>A Társaság a társasági határozatok bírósági felülvizsgálatára vonatkozó szabályok szerint is bírósághoz fordulhat az integrációs üzleti irányító szervezet Igazgatóságának </a:t>
            </a:r>
            <a:r>
              <a:rPr lang="hu-HU" sz="1100" i="1" dirty="0" err="1"/>
              <a:t>Szhitv</a:t>
            </a:r>
            <a:r>
              <a:rPr lang="hu-HU" sz="1100" i="1" dirty="0"/>
              <a:t>. szerinti döntésével vagy utasításával szemben. A bírósághoz fordulásnak nincsen halasztó hatálya, a döntés vagy utasítás attól függetlenül az abban megjelölt határidőben végrehajtandó.</a:t>
            </a:r>
          </a:p>
          <a:p>
            <a:pPr algn="just"/>
            <a:r>
              <a:rPr lang="hu-HU" sz="1100" dirty="0"/>
              <a:t>9. Az Alapszabályt érintő további pontosításokat részben az Igazgatósági, Felügyelőbizottsági tag és könyvvizsgáló mandátumának pontosítása, részben pedig az Alapszabály bankcsoporton  belüli egységesítése indokolja.  </a:t>
            </a:r>
          </a:p>
          <a:p>
            <a:pPr algn="just"/>
            <a:r>
              <a:rPr lang="hu-HU" sz="1100" dirty="0"/>
              <a:t>A hitelintézetekről és pénzügyi vállalkozásokról szóló CCXXXVII. Törvény 23. § (e) pontja értelmében a Felügyelet engedélye szükséges a hitelintézetek alapszabályának módosításához az igazgatóság jogkörének módosulása esetén.</a:t>
            </a:r>
          </a:p>
          <a:p>
            <a:pPr algn="just"/>
            <a:r>
              <a:rPr lang="hu-HU" sz="1100" dirty="0"/>
              <a:t>Az Alapszabály jelen előterjesztés szerinti módosításához az Integrációs Szervezet előzetes hozzájárulása és a Felügyelet engedélye szükséges.</a:t>
            </a:r>
          </a:p>
          <a:p>
            <a:endParaRPr lang="hu-HU" dirty="0"/>
          </a:p>
        </p:txBody>
      </p:sp>
    </p:spTree>
    <p:extLst>
      <p:ext uri="{BB962C8B-B14F-4D97-AF65-F5344CB8AC3E}">
        <p14:creationId xmlns:p14="http://schemas.microsoft.com/office/powerpoint/2010/main" val="1017115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B10137C-5C4B-AEB5-04F4-4B103714FD22}"/>
              </a:ext>
            </a:extLst>
          </p:cNvPr>
          <p:cNvSpPr>
            <a:spLocks noGrp="1"/>
          </p:cNvSpPr>
          <p:nvPr>
            <p:ph type="ctrTitle"/>
          </p:nvPr>
        </p:nvSpPr>
        <p:spPr/>
        <p:txBody>
          <a:bodyPr/>
          <a:lstStyle/>
          <a:p>
            <a:r>
              <a:rPr lang="hu-HU" dirty="0"/>
              <a:t>Melléklet</a:t>
            </a:r>
          </a:p>
        </p:txBody>
      </p:sp>
      <p:graphicFrame>
        <p:nvGraphicFramePr>
          <p:cNvPr id="6" name="Táblázat 5">
            <a:extLst>
              <a:ext uri="{FF2B5EF4-FFF2-40B4-BE49-F238E27FC236}">
                <a16:creationId xmlns:a16="http://schemas.microsoft.com/office/drawing/2014/main" id="{2ECD83B1-3362-F16A-325E-32F7B790C1A0}"/>
              </a:ext>
            </a:extLst>
          </p:cNvPr>
          <p:cNvGraphicFramePr>
            <a:graphicFrameLocks noGrp="1"/>
          </p:cNvGraphicFramePr>
          <p:nvPr/>
        </p:nvGraphicFramePr>
        <p:xfrm>
          <a:off x="3356659" y="6238119"/>
          <a:ext cx="6688158" cy="252028"/>
        </p:xfrm>
        <a:graphic>
          <a:graphicData uri="http://schemas.openxmlformats.org/drawingml/2006/table">
            <a:tbl>
              <a:tblPr firstRow="1" firstCol="1" lastRow="1" lastCol="1" bandRow="1" bandCol="1">
                <a:tableStyleId>{2D5ABB26-0587-4C30-8999-92F81FD0307C}</a:tableStyleId>
              </a:tblPr>
              <a:tblGrid>
                <a:gridCol w="162560">
                  <a:extLst>
                    <a:ext uri="{9D8B030D-6E8A-4147-A177-3AD203B41FA5}">
                      <a16:colId xmlns:a16="http://schemas.microsoft.com/office/drawing/2014/main" val="20000"/>
                    </a:ext>
                  </a:extLst>
                </a:gridCol>
                <a:gridCol w="6525598">
                  <a:extLst>
                    <a:ext uri="{9D8B030D-6E8A-4147-A177-3AD203B41FA5}">
                      <a16:colId xmlns:a16="http://schemas.microsoft.com/office/drawing/2014/main" val="20001"/>
                    </a:ext>
                  </a:extLst>
                </a:gridCol>
              </a:tblGrid>
              <a:tr h="252028">
                <a:tc>
                  <a:txBody>
                    <a:bodyPr/>
                    <a:lstStyle/>
                    <a:p>
                      <a:pPr algn="r">
                        <a:spcBef>
                          <a:spcPts val="600"/>
                        </a:spcBef>
                        <a:spcAft>
                          <a:spcPts val="600"/>
                        </a:spcAft>
                      </a:pPr>
                      <a:endParaRPr lang="hu-HU" sz="1200" b="1" i="0" kern="1200" dirty="0">
                        <a:solidFill>
                          <a:schemeClr val="tx1"/>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600"/>
                        </a:spcBef>
                        <a:spcAft>
                          <a:spcPts val="600"/>
                        </a:spcAft>
                        <a:buClrTx/>
                        <a:buSzTx/>
                        <a:buFontTx/>
                        <a:buNone/>
                        <a:tabLst/>
                        <a:defRPr/>
                      </a:pPr>
                      <a:r>
                        <a:rPr lang="hu-HU" sz="1200" b="0" i="1" dirty="0">
                          <a:effectLst/>
                          <a:highlight>
                            <a:srgbClr val="FFFFFF"/>
                          </a:highlight>
                          <a:latin typeface="Calibri" panose="020F0502020204030204" pitchFamily="34" charset="0"/>
                          <a:ea typeface="Times New Roman"/>
                          <a:cs typeface="Calibri" panose="020F0502020204030204" pitchFamily="34" charset="0"/>
                        </a:rPr>
                        <a:t>[Mellékleteket az előterjesztés csatolmányaként kérjük megküldeni]</a:t>
                      </a: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graphicFrame>
        <p:nvGraphicFramePr>
          <p:cNvPr id="3" name="Table 3">
            <a:extLst>
              <a:ext uri="{FF2B5EF4-FFF2-40B4-BE49-F238E27FC236}">
                <a16:creationId xmlns:a16="http://schemas.microsoft.com/office/drawing/2014/main" id="{764FE956-BF0D-C9FA-E0B7-9EB702DAE288}"/>
              </a:ext>
            </a:extLst>
          </p:cNvPr>
          <p:cNvGraphicFramePr>
            <a:graphicFrameLocks noGrp="1"/>
          </p:cNvGraphicFramePr>
          <p:nvPr>
            <p:extLst>
              <p:ext uri="{D42A27DB-BD31-4B8C-83A1-F6EECF244321}">
                <p14:modId xmlns:p14="http://schemas.microsoft.com/office/powerpoint/2010/main" val="960012870"/>
              </p:ext>
            </p:extLst>
          </p:nvPr>
        </p:nvGraphicFramePr>
        <p:xfrm>
          <a:off x="555171" y="1264888"/>
          <a:ext cx="10831285" cy="766715"/>
        </p:xfrm>
        <a:graphic>
          <a:graphicData uri="http://schemas.openxmlformats.org/drawingml/2006/table">
            <a:tbl>
              <a:tblPr firstRow="1" bandRow="1">
                <a:tableStyleId>{5C22544A-7EE6-4342-B048-85BDC9FD1C3A}</a:tableStyleId>
              </a:tblPr>
              <a:tblGrid>
                <a:gridCol w="2275892">
                  <a:extLst>
                    <a:ext uri="{9D8B030D-6E8A-4147-A177-3AD203B41FA5}">
                      <a16:colId xmlns:a16="http://schemas.microsoft.com/office/drawing/2014/main" val="1027535583"/>
                    </a:ext>
                  </a:extLst>
                </a:gridCol>
                <a:gridCol w="8555393">
                  <a:extLst>
                    <a:ext uri="{9D8B030D-6E8A-4147-A177-3AD203B41FA5}">
                      <a16:colId xmlns:a16="http://schemas.microsoft.com/office/drawing/2014/main" val="1774087609"/>
                    </a:ext>
                  </a:extLst>
                </a:gridCol>
              </a:tblGrid>
              <a:tr h="295083">
                <a:tc>
                  <a:txBody>
                    <a:bodyPr/>
                    <a:lstStyle/>
                    <a:p>
                      <a:pPr algn="ctr"/>
                      <a:r>
                        <a:rPr lang="hu-HU" sz="1200" b="1" i="1" dirty="0">
                          <a:solidFill>
                            <a:schemeClr val="accent5"/>
                          </a:solidFill>
                          <a:latin typeface="Calibri" panose="020F0502020204030204" pitchFamily="34" charset="0"/>
                          <a:cs typeface="Calibri" panose="020F0502020204030204" pitchFamily="34" charset="0"/>
                        </a:rPr>
                        <a:t>Melléklet száma </a:t>
                      </a:r>
                      <a:endParaRPr lang="en-US" sz="1200" b="1" i="1" dirty="0">
                        <a:solidFill>
                          <a:schemeClr val="accent5"/>
                        </a:solidFill>
                        <a:latin typeface="Calibri" panose="020F0502020204030204" pitchFamily="34" charset="0"/>
                        <a:cs typeface="Calibri" panose="020F0502020204030204" pitchFamily="34" charset="0"/>
                      </a:endParaRPr>
                    </a:p>
                  </a:txBody>
                  <a:tcPr anchor="ctr">
                    <a:solidFill>
                      <a:srgbClr val="6EC3BF"/>
                    </a:solidFill>
                  </a:tcPr>
                </a:tc>
                <a:tc>
                  <a:txBody>
                    <a:bodyPr/>
                    <a:lstStyle/>
                    <a:p>
                      <a:r>
                        <a:rPr lang="hu-HU" sz="1200" dirty="0">
                          <a:solidFill>
                            <a:schemeClr val="accent5"/>
                          </a:solidFill>
                          <a:latin typeface="Calibri" panose="020F0502020204030204" pitchFamily="34" charset="0"/>
                          <a:cs typeface="Calibri" panose="020F0502020204030204" pitchFamily="34" charset="0"/>
                        </a:rPr>
                        <a:t>Melléklet megnevezése </a:t>
                      </a:r>
                      <a:endParaRPr lang="en-US" sz="1200" dirty="0">
                        <a:solidFill>
                          <a:schemeClr val="accent5"/>
                        </a:solidFill>
                        <a:latin typeface="Calibri" panose="020F0502020204030204" pitchFamily="34" charset="0"/>
                        <a:cs typeface="Calibri" panose="020F0502020204030204" pitchFamily="34" charset="0"/>
                      </a:endParaRPr>
                    </a:p>
                  </a:txBody>
                  <a:tcPr anchor="ctr">
                    <a:solidFill>
                      <a:srgbClr val="6EC3BF"/>
                    </a:solidFill>
                  </a:tcPr>
                </a:tc>
                <a:extLst>
                  <a:ext uri="{0D108BD9-81ED-4DB2-BD59-A6C34878D82A}">
                    <a16:rowId xmlns:a16="http://schemas.microsoft.com/office/drawing/2014/main" val="2956309031"/>
                  </a:ext>
                </a:extLst>
              </a:tr>
              <a:tr h="471632">
                <a:tc>
                  <a:txBody>
                    <a:bodyPr/>
                    <a:lstStyle/>
                    <a:p>
                      <a:pPr algn="l"/>
                      <a:r>
                        <a:rPr lang="hu-HU" sz="1200" b="1" dirty="0">
                          <a:solidFill>
                            <a:schemeClr val="accent5"/>
                          </a:solidFill>
                          <a:latin typeface="Calibri" panose="020F0502020204030204" pitchFamily="34" charset="0"/>
                          <a:cs typeface="Calibri" panose="020F0502020204030204" pitchFamily="34" charset="0"/>
                        </a:rPr>
                        <a:t>1. számú melléklet</a:t>
                      </a:r>
                      <a:endParaRPr lang="en-US" sz="1200" b="1" dirty="0">
                        <a:solidFill>
                          <a:schemeClr val="accent5"/>
                        </a:solidFill>
                        <a:latin typeface="Calibri" panose="020F0502020204030204" pitchFamily="34" charset="0"/>
                        <a:cs typeface="Calibri" panose="020F050202020403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i="1" kern="1200" dirty="0">
                          <a:solidFill>
                            <a:schemeClr val="dk1"/>
                          </a:solidFill>
                          <a:latin typeface="Calibri" panose="020F0502020204030204" pitchFamily="34" charset="0"/>
                          <a:ea typeface="+mn-ea"/>
                          <a:cs typeface="Calibri" panose="020F0502020204030204" pitchFamily="34" charset="0"/>
                        </a:rPr>
                        <a:t>Alapszabály tervezete</a:t>
                      </a:r>
                      <a:endParaRPr lang="en-US" sz="1200" i="1" kern="1200" dirty="0">
                        <a:solidFill>
                          <a:schemeClr val="dk1"/>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524166807"/>
                  </a:ext>
                </a:extLst>
              </a:tr>
            </a:tbl>
          </a:graphicData>
        </a:graphic>
      </p:graphicFrame>
    </p:spTree>
    <p:extLst>
      <p:ext uri="{BB962C8B-B14F-4D97-AF65-F5344CB8AC3E}">
        <p14:creationId xmlns:p14="http://schemas.microsoft.com/office/powerpoint/2010/main" val="18943736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Office Theme">
  <a:themeElements>
    <a:clrScheme name="Custom 3">
      <a:dk1>
        <a:srgbClr val="213768"/>
      </a:dk1>
      <a:lt1>
        <a:srgbClr val="FFFFFF"/>
      </a:lt1>
      <a:dk2>
        <a:srgbClr val="213768"/>
      </a:dk2>
      <a:lt2>
        <a:srgbClr val="FFFFFF"/>
      </a:lt2>
      <a:accent1>
        <a:srgbClr val="6EC3BF"/>
      </a:accent1>
      <a:accent2>
        <a:srgbClr val="E5074C"/>
      </a:accent2>
      <a:accent3>
        <a:srgbClr val="8E1C6C"/>
      </a:accent3>
      <a:accent4>
        <a:srgbClr val="6EC3BF"/>
      </a:accent4>
      <a:accent5>
        <a:srgbClr val="213768"/>
      </a:accent5>
      <a:accent6>
        <a:srgbClr val="8E1C6C"/>
      </a:accent6>
      <a:hlink>
        <a:srgbClr val="6EC3BF"/>
      </a:hlink>
      <a:folHlink>
        <a:srgbClr val="8E1C6C"/>
      </a:folHlink>
    </a:clrScheme>
    <a:fontScheme name="1. egyéni séma">
      <a:majorFont>
        <a:latin typeface="Panton Black Caps"/>
        <a:ea typeface=""/>
        <a:cs typeface=""/>
      </a:majorFont>
      <a:minorFont>
        <a:latin typeface="Panton Light Cap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yar Bankholding PowerPoint Template" id="{CF3C66F4-72F2-A847-A3C5-BCA019B85B04}" vid="{5C38CAE6-174E-3543-99BC-7CB1585DAB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Meta1 xmlns="9512b577-b991-4ad1-850c-0766d1f4a422" xsi:nil="true"/>
    <Meta3 xmlns="9512b577-b991-4ad1-850c-0766d1f4a422" xsi:nil="true"/>
    <Meta2 xmlns="9512b577-b991-4ad1-850c-0766d1f4a422" xsi:nil="true"/>
    <ObjectId xmlns="9512b577-b991-4ad1-850c-0766d1f4a422">1570</ObjectId>
    <MetaNumber1 xmlns="9512b577-b991-4ad1-850c-0766d1f4a422" xsi:nil="true"/>
    <Meta4 xmlns="9512b577-b991-4ad1-850c-0766d1f4a42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um" ma:contentTypeID="0x0101003FD1348B409B2D49B109D2FC25F1A4BB" ma:contentTypeVersion="10" ma:contentTypeDescription="Új dokumentum létrehozása." ma:contentTypeScope="" ma:versionID="97415fa0ff11a0c08c2eef0f7f440029">
  <xsd:schema xmlns:xsd="http://www.w3.org/2001/XMLSchema" xmlns:xs="http://www.w3.org/2001/XMLSchema" xmlns:p="http://schemas.microsoft.com/office/2006/metadata/properties" xmlns:ns2="9512b577-b991-4ad1-850c-0766d1f4a422" targetNamespace="http://schemas.microsoft.com/office/2006/metadata/properties" ma:root="true" ma:fieldsID="9f6782bc7d86c1816ec53c48722887f3" ns2:_="">
    <xsd:import namespace="9512b577-b991-4ad1-850c-0766d1f4a422"/>
    <xsd:element name="properties">
      <xsd:complexType>
        <xsd:sequence>
          <xsd:element name="documentManagement">
            <xsd:complexType>
              <xsd:all>
                <xsd:element ref="ns2:ObjectId" minOccurs="0"/>
                <xsd:element ref="ns2:MetaNumber1" minOccurs="0"/>
                <xsd:element ref="ns2:Meta1" minOccurs="0"/>
                <xsd:element ref="ns2:Meta2" minOccurs="0"/>
                <xsd:element ref="ns2:Meta3" minOccurs="0"/>
                <xsd:element ref="ns2:Meta4" minOccurs="0"/>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12b577-b991-4ad1-850c-0766d1f4a422" elementFormDefault="qualified">
    <xsd:import namespace="http://schemas.microsoft.com/office/2006/documentManagement/types"/>
    <xsd:import namespace="http://schemas.microsoft.com/office/infopath/2007/PartnerControls"/>
    <xsd:element name="ObjectId" ma:index="8" nillable="true" ma:displayName="ObjectId" ma:indexed="true" ma:internalName="ObjectId">
      <xsd:simpleType>
        <xsd:restriction base="dms:Number"/>
      </xsd:simpleType>
    </xsd:element>
    <xsd:element name="MetaNumber1" ma:index="9" nillable="true" ma:displayName="MetaNumber1" ma:indexed="true" ma:internalName="MetaNumber1">
      <xsd:simpleType>
        <xsd:restriction base="dms:Number"/>
      </xsd:simpleType>
    </xsd:element>
    <xsd:element name="Meta1" ma:index="10" nillable="true" ma:displayName="Meta1" ma:internalName="Meta1">
      <xsd:simpleType>
        <xsd:restriction base="dms:Text"/>
      </xsd:simpleType>
    </xsd:element>
    <xsd:element name="Meta2" ma:index="11" nillable="true" ma:displayName="Meta2" ma:internalName="Meta2">
      <xsd:simpleType>
        <xsd:restriction base="dms:Text"/>
      </xsd:simpleType>
    </xsd:element>
    <xsd:element name="Meta3" ma:index="12" nillable="true" ma:displayName="Meta3" ma:internalName="Meta3">
      <xsd:simpleType>
        <xsd:restriction base="dms:Text"/>
      </xsd:simpleType>
    </xsd:element>
    <xsd:element name="Meta4" ma:index="13" nillable="true" ma:displayName="Meta4" ma:internalName="Meta4">
      <xsd:simpleType>
        <xsd:restriction base="dms:Text"/>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artalomtípus"/>
        <xsd:element ref="dc:title" minOccurs="0" maxOccurs="1" ma:index="4" ma:displayName="Cím"/>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5455E5-5382-4305-8C0F-C36F03D9609F}">
  <ds:schemaRefs>
    <ds:schemaRef ds:uri="http://schemas.microsoft.com/sharepoint/v3/contenttype/forms"/>
  </ds:schemaRefs>
</ds:datastoreItem>
</file>

<file path=customXml/itemProps2.xml><?xml version="1.0" encoding="utf-8"?>
<ds:datastoreItem xmlns:ds="http://schemas.openxmlformats.org/officeDocument/2006/customXml" ds:itemID="{E0B8B35D-1C47-43E6-9735-A1A8834CD2AE}">
  <ds:schemaRefs>
    <ds:schemaRef ds:uri="http://purl.org/dc/terms/"/>
    <ds:schemaRef ds:uri="9512b577-b991-4ad1-850c-0766d1f4a422"/>
    <ds:schemaRef ds:uri="http://purl.org/dc/dcmitype/"/>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purl.org/dc/elements/1.1/"/>
  </ds:schemaRefs>
</ds:datastoreItem>
</file>

<file path=customXml/itemProps3.xml><?xml version="1.0" encoding="utf-8"?>
<ds:datastoreItem xmlns:ds="http://schemas.openxmlformats.org/officeDocument/2006/customXml" ds:itemID="{0B4EEA11-DF76-4879-B9E1-2F63214178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12b577-b991-4ad1-850c-0766d1f4a4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674</TotalTime>
  <Words>1679</Words>
  <Application>Microsoft Office PowerPoint</Application>
  <PresentationFormat>Szélesvásznú</PresentationFormat>
  <Paragraphs>96</Paragraphs>
  <Slides>7</Slides>
  <Notes>4</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7</vt:i4>
      </vt:variant>
    </vt:vector>
  </HeadingPairs>
  <TitlesOfParts>
    <vt:vector size="11" baseType="lpstr">
      <vt:lpstr>Arial</vt:lpstr>
      <vt:lpstr>Calibri</vt:lpstr>
      <vt:lpstr>Calibri Light</vt:lpstr>
      <vt:lpstr>Office Theme</vt:lpstr>
      <vt:lpstr>MBH DUNA Bank Zrt. Alapszabályának módosítása</vt:lpstr>
      <vt:lpstr>Vezetői összefoglaló </vt:lpstr>
      <vt:lpstr>Előterjesztés </vt:lpstr>
      <vt:lpstr>PowerPoint-bemutató</vt:lpstr>
      <vt:lpstr>PowerPoint-bemutató</vt:lpstr>
      <vt:lpstr>PowerPoint-bemutató</vt:lpstr>
      <vt:lpstr>Melléklet</vt:lpstr>
    </vt:vector>
  </TitlesOfParts>
  <Company>MKB Bank Zrt.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Koltai Dániel</dc:creator>
  <cp:lastModifiedBy>Eszenyiné Csillag Erika</cp:lastModifiedBy>
  <cp:revision>375</cp:revision>
  <cp:lastPrinted>2025-09-02T09:43:27Z</cp:lastPrinted>
  <dcterms:created xsi:type="dcterms:W3CDTF">2018-02-16T08:48:44Z</dcterms:created>
  <dcterms:modified xsi:type="dcterms:W3CDTF">2025-10-13T07:51:22Z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2f12af3-0796-431f-a19a-471c0cc3d607_Enabled">
    <vt:lpwstr>true</vt:lpwstr>
  </property>
  <property fmtid="{D5CDD505-2E9C-101B-9397-08002B2CF9AE}" pid="3" name="MSIP_Label_82f12af3-0796-431f-a19a-471c0cc3d607_SetDate">
    <vt:lpwstr>2024-01-22T09:08:13Z</vt:lpwstr>
  </property>
  <property fmtid="{D5CDD505-2E9C-101B-9397-08002B2CF9AE}" pid="4" name="MSIP_Label_82f12af3-0796-431f-a19a-471c0cc3d607_Method">
    <vt:lpwstr>Standard</vt:lpwstr>
  </property>
  <property fmtid="{D5CDD505-2E9C-101B-9397-08002B2CF9AE}" pid="5" name="MSIP_Label_82f12af3-0796-431f-a19a-471c0cc3d607_Name">
    <vt:lpwstr>Üzleti_dokumentum_label</vt:lpwstr>
  </property>
  <property fmtid="{D5CDD505-2E9C-101B-9397-08002B2CF9AE}" pid="6" name="MSIP_Label_82f12af3-0796-431f-a19a-471c0cc3d607_SiteId">
    <vt:lpwstr>3f1a84fb-1d1d-4d38-9411-8d0bfc17bc3f</vt:lpwstr>
  </property>
  <property fmtid="{D5CDD505-2E9C-101B-9397-08002B2CF9AE}" pid="7" name="MSIP_Label_82f12af3-0796-431f-a19a-471c0cc3d607_ActionId">
    <vt:lpwstr>611e23cf-d454-4bc0-8913-902ba46d6bdf</vt:lpwstr>
  </property>
  <property fmtid="{D5CDD505-2E9C-101B-9397-08002B2CF9AE}" pid="8" name="MSIP_Label_82f12af3-0796-431f-a19a-471c0cc3d607_ContentBits">
    <vt:lpwstr>0</vt:lpwstr>
  </property>
  <property fmtid="{D5CDD505-2E9C-101B-9397-08002B2CF9AE}" pid="9" name="CustomSensitivityLabel">
    <vt:lpwstr>Bizottsagi-dokumentum</vt:lpwstr>
  </property>
  <property fmtid="{D5CDD505-2E9C-101B-9397-08002B2CF9AE}" pid="10" name="ContentTypeId">
    <vt:lpwstr>0x0101003FD1348B409B2D49B109D2FC25F1A4BB</vt:lpwstr>
  </property>
</Properties>
</file>