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4"/>
  </p:sldMasterIdLst>
  <p:notesMasterIdLst>
    <p:notesMasterId r:id="rId10"/>
  </p:notesMasterIdLst>
  <p:handoutMasterIdLst>
    <p:handoutMasterId r:id="rId11"/>
  </p:handoutMasterIdLst>
  <p:sldIdLst>
    <p:sldId id="355" r:id="rId5"/>
    <p:sldId id="356" r:id="rId6"/>
    <p:sldId id="1789" r:id="rId7"/>
    <p:sldId id="1786" r:id="rId8"/>
    <p:sldId id="1790" r:id="rId9"/>
  </p:sldIdLst>
  <p:sldSz cx="12192000" cy="6858000"/>
  <p:notesSz cx="6797675" cy="9926638"/>
  <p:custDataLst>
    <p:tags r:id="rId12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rodi, Zsombor" initials="EZ" lastIdx="19" clrIdx="0">
    <p:extLst>
      <p:ext uri="{19B8F6BF-5375-455C-9EA6-DF929625EA0E}">
        <p15:presenceInfo xmlns:p15="http://schemas.microsoft.com/office/powerpoint/2012/main" userId="S::zendrodi@deloittece.com::9b8d365f-d677-44eb-bca4-8f6afee08357" providerId="AD"/>
      </p:ext>
    </p:extLst>
  </p:cmAuthor>
  <p:cmAuthor id="2" name="Bán Erika" initials="BE" lastIdx="4" clrIdx="1">
    <p:extLst>
      <p:ext uri="{19B8F6BF-5375-455C-9EA6-DF929625EA0E}">
        <p15:presenceInfo xmlns:p15="http://schemas.microsoft.com/office/powerpoint/2012/main" userId="Bán Er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285E"/>
    <a:srgbClr val="E5074C"/>
    <a:srgbClr val="FFFFFF"/>
    <a:srgbClr val="BD9359"/>
    <a:srgbClr val="663300"/>
    <a:srgbClr val="213768"/>
    <a:srgbClr val="187697"/>
    <a:srgbClr val="F2F2F2"/>
    <a:srgbClr val="232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Világos stílus 3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ilágos stílus 2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éma alapján készült stílus 1 – 4. jelölőszín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Közepesen sötét stílus 1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Világos stílus 1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éma alapján készült stílus 1 – 5. jelölőszín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Sötét stílus 1 – 5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Közepesen sötét stílus 1 – 5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Közepesen sötét stílus 4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929F9F4-4A8F-4326-A1B4-22849713DDAB}" styleName="Sötét stílus 1 – 4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Közepesen sötét stílus 3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Közepesen sötét stílus 3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6395" autoAdjust="0"/>
  </p:normalViewPr>
  <p:slideViewPr>
    <p:cSldViewPr snapToGrid="0">
      <p:cViewPr varScale="1">
        <p:scale>
          <a:sx n="99" d="100"/>
          <a:sy n="99" d="100"/>
        </p:scale>
        <p:origin x="111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EA495-14E3-4668-965A-60412E8227E0}" type="datetimeFigureOut">
              <a:rPr lang="hu-HU" smtClean="0"/>
              <a:t>2025.04.02.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00E5B-B95B-43D4-8C43-FEB72BAFFB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86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7FFA5-4801-CF4D-BCE9-49E8E1B41259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8F6DD-A553-4241-A10E-5D0A7EC71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gradFill>
          <a:gsLst>
            <a:gs pos="100000">
              <a:srgbClr val="6EC3BE"/>
            </a:gs>
            <a:gs pos="13000">
              <a:srgbClr val="20366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zabadkézi sokszög: alakzat 29">
            <a:extLst>
              <a:ext uri="{FF2B5EF4-FFF2-40B4-BE49-F238E27FC236}">
                <a16:creationId xmlns:a16="http://schemas.microsoft.com/office/drawing/2014/main" id="{F9FF8329-6F87-0B6A-3C00-B4FEEA0193B6}"/>
              </a:ext>
            </a:extLst>
          </p:cNvPr>
          <p:cNvSpPr/>
          <p:nvPr userDrawn="1"/>
        </p:nvSpPr>
        <p:spPr>
          <a:xfrm>
            <a:off x="4732250" y="0"/>
            <a:ext cx="7459750" cy="6858000"/>
          </a:xfrm>
          <a:custGeom>
            <a:avLst/>
            <a:gdLst>
              <a:gd name="connsiteX0" fmla="*/ 1623298 w 7459750"/>
              <a:gd name="connsiteY0" fmla="*/ 0 h 6858000"/>
              <a:gd name="connsiteX1" fmla="*/ 7459750 w 7459750"/>
              <a:gd name="connsiteY1" fmla="*/ 0 h 6858000"/>
              <a:gd name="connsiteX2" fmla="*/ 7459750 w 7459750"/>
              <a:gd name="connsiteY2" fmla="*/ 6858000 h 6858000"/>
              <a:gd name="connsiteX3" fmla="*/ 1321952 w 7459750"/>
              <a:gd name="connsiteY3" fmla="*/ 6858000 h 6858000"/>
              <a:gd name="connsiteX4" fmla="*/ 1270507 w 7459750"/>
              <a:gd name="connsiteY4" fmla="*/ 6690517 h 6858000"/>
              <a:gd name="connsiteX5" fmla="*/ 120768 w 7459750"/>
              <a:gd name="connsiteY5" fmla="*/ 3133897 h 6858000"/>
              <a:gd name="connsiteX6" fmla="*/ 564283 w 7459750"/>
              <a:gd name="connsiteY6" fmla="*/ 1107724 h 6858000"/>
              <a:gd name="connsiteX7" fmla="*/ 1567055 w 7459750"/>
              <a:gd name="connsiteY7" fmla="*/ 511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59750" h="6858000">
                <a:moveTo>
                  <a:pt x="1623298" y="0"/>
                </a:moveTo>
                <a:lnTo>
                  <a:pt x="7459750" y="0"/>
                </a:lnTo>
                <a:lnTo>
                  <a:pt x="7459750" y="6858000"/>
                </a:lnTo>
                <a:lnTo>
                  <a:pt x="1321952" y="6858000"/>
                </a:lnTo>
                <a:lnTo>
                  <a:pt x="1270507" y="6690517"/>
                </a:lnTo>
                <a:cubicBezTo>
                  <a:pt x="925245" y="5717007"/>
                  <a:pt x="390844" y="3980326"/>
                  <a:pt x="120768" y="3133897"/>
                </a:cubicBezTo>
                <a:cubicBezTo>
                  <a:pt x="-187889" y="2166550"/>
                  <a:pt x="144235" y="1562191"/>
                  <a:pt x="564283" y="1107724"/>
                </a:cubicBezTo>
                <a:cubicBezTo>
                  <a:pt x="879319" y="766874"/>
                  <a:pt x="1197646" y="434202"/>
                  <a:pt x="1567055" y="51136"/>
                </a:cubicBezTo>
                <a:close/>
              </a:path>
            </a:pathLst>
          </a:custGeom>
          <a:solidFill>
            <a:schemeClr val="bg1"/>
          </a:soli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48654F15-B106-D892-81EC-4C6411251D47}"/>
              </a:ext>
            </a:extLst>
          </p:cNvPr>
          <p:cNvSpPr/>
          <p:nvPr userDrawn="1"/>
        </p:nvSpPr>
        <p:spPr>
          <a:xfrm>
            <a:off x="4516842" y="-7145"/>
            <a:ext cx="1860960" cy="6858000"/>
          </a:xfrm>
          <a:custGeom>
            <a:avLst/>
            <a:gdLst>
              <a:gd name="connsiteX0" fmla="*/ 1580793 w 1860960"/>
              <a:gd name="connsiteY0" fmla="*/ 0 h 6858000"/>
              <a:gd name="connsiteX1" fmla="*/ 1860960 w 1860960"/>
              <a:gd name="connsiteY1" fmla="*/ 0 h 6858000"/>
              <a:gd name="connsiteX2" fmla="*/ 1790083 w 1860960"/>
              <a:gd name="connsiteY2" fmla="*/ 64441 h 6858000"/>
              <a:gd name="connsiteX3" fmla="*/ 787311 w 1860960"/>
              <a:gd name="connsiteY3" fmla="*/ 1121029 h 6858000"/>
              <a:gd name="connsiteX4" fmla="*/ 343796 w 1860960"/>
              <a:gd name="connsiteY4" fmla="*/ 3147202 h 6858000"/>
              <a:gd name="connsiteX5" fmla="*/ 1493535 w 1860960"/>
              <a:gd name="connsiteY5" fmla="*/ 6703822 h 6858000"/>
              <a:gd name="connsiteX6" fmla="*/ 1540893 w 1860960"/>
              <a:gd name="connsiteY6" fmla="*/ 6858000 h 6858000"/>
              <a:gd name="connsiteX7" fmla="*/ 1316286 w 1860960"/>
              <a:gd name="connsiteY7" fmla="*/ 6858000 h 6858000"/>
              <a:gd name="connsiteX8" fmla="*/ 1232891 w 1860960"/>
              <a:gd name="connsiteY8" fmla="*/ 6591745 h 6858000"/>
              <a:gd name="connsiteX9" fmla="*/ 3204 w 1860960"/>
              <a:gd name="connsiteY9" fmla="*/ 2618468 h 6858000"/>
              <a:gd name="connsiteX10" fmla="*/ 1476002 w 1860960"/>
              <a:gd name="connsiteY10" fmla="*/ 116301 h 6858000"/>
              <a:gd name="connsiteX11" fmla="*/ 1580793 w 186096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0960" h="6858000">
                <a:moveTo>
                  <a:pt x="1580793" y="0"/>
                </a:moveTo>
                <a:lnTo>
                  <a:pt x="1860960" y="0"/>
                </a:lnTo>
                <a:lnTo>
                  <a:pt x="1790083" y="64441"/>
                </a:lnTo>
                <a:cubicBezTo>
                  <a:pt x="1420673" y="447507"/>
                  <a:pt x="1102347" y="780179"/>
                  <a:pt x="787311" y="1121029"/>
                </a:cubicBezTo>
                <a:cubicBezTo>
                  <a:pt x="367263" y="1575496"/>
                  <a:pt x="35139" y="2179855"/>
                  <a:pt x="343796" y="3147202"/>
                </a:cubicBezTo>
                <a:cubicBezTo>
                  <a:pt x="613871" y="3993631"/>
                  <a:pt x="1148273" y="5730312"/>
                  <a:pt x="1493535" y="6703822"/>
                </a:cubicBezTo>
                <a:lnTo>
                  <a:pt x="1540893" y="6858000"/>
                </a:lnTo>
                <a:lnTo>
                  <a:pt x="1316286" y="6858000"/>
                </a:lnTo>
                <a:lnTo>
                  <a:pt x="1232891" y="6591745"/>
                </a:lnTo>
                <a:cubicBezTo>
                  <a:pt x="769065" y="5131555"/>
                  <a:pt x="21887" y="3055096"/>
                  <a:pt x="3204" y="2618468"/>
                </a:cubicBezTo>
                <a:cubicBezTo>
                  <a:pt x="-50539" y="1394687"/>
                  <a:pt x="577251" y="1086654"/>
                  <a:pt x="1476002" y="116301"/>
                </a:cubicBezTo>
                <a:lnTo>
                  <a:pt x="1580793" y="0"/>
                </a:lnTo>
                <a:close/>
              </a:path>
            </a:pathLst>
          </a:custGeom>
          <a:gradFill flip="none" rotWithShape="1">
            <a:gsLst>
              <a:gs pos="100000">
                <a:srgbClr val="E4004B"/>
              </a:gs>
              <a:gs pos="0">
                <a:srgbClr val="8B1C69"/>
              </a:gs>
            </a:gsLst>
            <a:lin ang="16200000" scaled="1"/>
            <a:tileRect/>
          </a:gra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7A765A6-8092-4004-B387-749E47EA09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267123"/>
            <a:ext cx="5918015" cy="46130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63AE43-FF40-4B81-9F79-F2F2E260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82BD9A6-6871-489F-A4D4-EA64870925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4A1B1D0D-8D4C-42F7-9A96-046985BCD576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5BC7848A-3275-0D69-A612-AEA26E32DE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59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70677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C74D1C39-E385-5CEE-0728-176B665ACB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4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E8B915EA-84F4-4881-9E0D-46942800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1" r="-15861"/>
          <a:stretch/>
        </p:blipFill>
        <p:spPr>
          <a:xfrm>
            <a:off x="0" y="0"/>
            <a:ext cx="7797800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E1FA745-B5D6-449E-B8A2-4C44D6A79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0318" y="17672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10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04E5C6C-75B6-4EEA-A80B-946A5212FB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5782" y="17672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FF738CA3-559A-4C72-BDF3-D50DC99321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85782" y="20952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D8535C5-3848-4CEA-A088-40D9EB812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0318" y="32785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20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F09FC9C5-69AD-48CC-BDB4-2E349345D5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85782" y="32785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33FA68BF-DD8B-480E-A07F-B7ACD73787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5782" y="36065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0477252-770E-41AB-94E7-02403ECD63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0318" y="47517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30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A8ABC735-0A2A-4ED6-9CD5-36E6843EDF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5782" y="47517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2A2C06DE-22E0-4373-850D-774B1DFA4F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85782" y="50797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D9E77828-7778-4010-8AB7-504282B36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B89D4CCB-FBD7-4D42-B95D-579C914AA6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03B7C13A-498B-4383-8509-6218A1EB0E47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3" name="Kép 2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E59A3D83-F53F-B72D-BA76-41C37AA487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83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58394058-E797-4FD2-BC32-6F32BD2B5FBA}"/>
              </a:ext>
            </a:extLst>
          </p:cNvPr>
          <p:cNvGrpSpPr/>
          <p:nvPr userDrawn="1"/>
        </p:nvGrpSpPr>
        <p:grpSpPr>
          <a:xfrm>
            <a:off x="832513" y="1447440"/>
            <a:ext cx="11359488" cy="5410560"/>
            <a:chOff x="234409" y="1844251"/>
            <a:chExt cx="19871278" cy="9464752"/>
          </a:xfrm>
        </p:grpSpPr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6BEC3886-0246-4897-BBCD-08CEB8F5DEE4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C73BC4D2-8B81-4307-941F-EC87BB20AB34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980FA4-D676-E9D8-4B61-B7A67D311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AAB4-06AE-B307-2AED-062914C1EF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4" name="Kép 3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31BBD32A-E8C4-1722-C6F5-96A6869DCB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363887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73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60BA987-F5FB-4869-9925-2BAD1F5C81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381B098-FADA-4C0B-BF58-79418DAF0F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7EAD06AE-72AB-470B-A349-D5363C870775}"/>
              </a:ext>
            </a:extLst>
          </p:cNvPr>
          <p:cNvGrpSpPr/>
          <p:nvPr userDrawn="1"/>
        </p:nvGrpSpPr>
        <p:grpSpPr>
          <a:xfrm>
            <a:off x="8625646" y="5159335"/>
            <a:ext cx="3566354" cy="1698665"/>
            <a:chOff x="234409" y="1844251"/>
            <a:chExt cx="19871278" cy="9464752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BC1C40AB-6F12-41D4-83F1-AB74923B1235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47D35245-8F34-4039-9685-CF2E2F7DF94C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">
            <a:extLst>
              <a:ext uri="{FF2B5EF4-FFF2-40B4-BE49-F238E27FC236}">
                <a16:creationId xmlns:a16="http://schemas.microsoft.com/office/drawing/2014/main" id="{3BCD2F61-047C-4AFE-B5A1-35D6A7C4E3FD}"/>
              </a:ext>
            </a:extLst>
          </p:cNvPr>
          <p:cNvSpPr/>
          <p:nvPr userDrawn="1"/>
        </p:nvSpPr>
        <p:spPr>
          <a:xfrm>
            <a:off x="9424696" y="-240"/>
            <a:ext cx="2767304" cy="854291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5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62CAA70-7CF8-45E4-9ECC-D820CAB562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250" y="-581640"/>
            <a:ext cx="9152551" cy="16524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BEE0147-CFE5-4566-8FBD-A43A17C647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250" y="1015726"/>
            <a:ext cx="9192637" cy="3651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F20F50-C9A3-4635-AE39-B1324996D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034" y="1706362"/>
            <a:ext cx="5460752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Kép helye 3">
            <a:extLst>
              <a:ext uri="{FF2B5EF4-FFF2-40B4-BE49-F238E27FC236}">
                <a16:creationId xmlns:a16="http://schemas.microsoft.com/office/drawing/2014/main" id="{BB576442-5F4A-4E5A-9B1F-CE37FAE7EA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706363"/>
            <a:ext cx="6096000" cy="3324225"/>
          </a:xfrm>
        </p:spPr>
        <p:txBody>
          <a:bodyPr/>
          <a:lstStyle/>
          <a:p>
            <a:endParaRPr lang="hu-HU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CE97D6D-37A0-4E0E-B837-2C1C1200103A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0D6EEB99-BAC5-F507-AAEE-E65EE9DA27F0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51AE9514-CADA-1951-938A-E145B9F7ACC0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67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6B23C-BE0D-0948-9BA7-8A92A871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04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16F6-DCFA-944D-8F9D-C2BC9863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40452" cy="399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2706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1" r:id="rId2"/>
    <p:sldLayoutId id="2147483702" r:id="rId3"/>
    <p:sldLayoutId id="2147483695" r:id="rId4"/>
    <p:sldLayoutId id="2147483687" r:id="rId5"/>
    <p:sldLayoutId id="2147483688" r:id="rId6"/>
    <p:sldLayoutId id="214748370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00327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A7575A22-1EFA-4614-9211-AF3A242EDA54}"/>
              </a:ext>
            </a:extLst>
          </p:cNvPr>
          <p:cNvSpPr txBox="1">
            <a:spLocks/>
          </p:cNvSpPr>
          <p:nvPr/>
        </p:nvSpPr>
        <p:spPr>
          <a:xfrm>
            <a:off x="537194" y="1573651"/>
            <a:ext cx="3074276" cy="1311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spcBef>
                <a:spcPts val="0"/>
              </a:spcBef>
            </a:pPr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entitás: </a:t>
            </a:r>
          </a:p>
          <a:p>
            <a:pPr lvl="0">
              <a:spcBef>
                <a:spcPts val="0"/>
              </a:spcBef>
            </a:pPr>
            <a: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  <a:t>MBH Duna Bank Zrt. </a:t>
            </a:r>
          </a:p>
          <a:p>
            <a:pPr lvl="0">
              <a:spcBef>
                <a:spcPts val="0"/>
              </a:spcBef>
            </a:pPr>
            <a:endParaRPr lang="hu-HU" sz="1800" b="0" i="1" dirty="0">
              <a:solidFill>
                <a:srgbClr val="FFFFFF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5495EEA-93F0-4AD0-A8B8-33DC023BD07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8709" y="4152427"/>
            <a:ext cx="5783263" cy="11392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bizottság:</a:t>
            </a:r>
            <a:b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</a:br>
            <a: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  <a:t>Közgyűlés</a:t>
            </a:r>
          </a:p>
          <a:p>
            <a:endParaRPr lang="hu-HU" sz="1800" b="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72DD14A-51CD-43DE-8BA7-473C0185D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7502" y="1221971"/>
            <a:ext cx="5529943" cy="1895302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buClr>
                <a:srgbClr val="00AFEC"/>
              </a:buClr>
              <a:buSzTx/>
            </a:pP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  <a:t>MBH Duna Bank Zrt.</a:t>
            </a:r>
            <a:b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</a:b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  <a:t>2024. évi eredményének felosztása</a:t>
            </a: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1E5D9CDB-8B2E-4582-AAE0-1FAE6F38D3A5}"/>
              </a:ext>
            </a:extLst>
          </p:cNvPr>
          <p:cNvSpPr txBox="1">
            <a:spLocks/>
          </p:cNvSpPr>
          <p:nvPr/>
        </p:nvSpPr>
        <p:spPr>
          <a:xfrm>
            <a:off x="6451096" y="5773508"/>
            <a:ext cx="5740904" cy="425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AFEC"/>
              </a:buClr>
              <a:buNone/>
            </a:pP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Készítés dátuma: </a:t>
            </a:r>
            <a:r>
              <a:rPr lang="hu-HU" i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2025.02.25</a:t>
            </a:r>
          </a:p>
        </p:txBody>
      </p:sp>
      <p:graphicFrame>
        <p:nvGraphicFramePr>
          <p:cNvPr id="10" name="Táblázat 8">
            <a:extLst>
              <a:ext uri="{FF2B5EF4-FFF2-40B4-BE49-F238E27FC236}">
                <a16:creationId xmlns:a16="http://schemas.microsoft.com/office/drawing/2014/main" id="{17178676-3BAF-4E7A-8AB8-A572ECED0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982756"/>
              </p:ext>
            </p:extLst>
          </p:nvPr>
        </p:nvGraphicFramePr>
        <p:xfrm>
          <a:off x="6520764" y="6336855"/>
          <a:ext cx="4811031" cy="22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7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</a:rPr>
                        <a:t>Titokvédelmi besorolás</a:t>
                      </a:r>
                      <a:r>
                        <a:rPr lang="hu-HU" alt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  <a:ea typeface="ＭＳ Ｐゴシック" pitchFamily="34" charset="-128"/>
                          <a:cs typeface="Calibri" pitchFamily="34" charset="0"/>
                        </a:rPr>
                        <a:t>:</a:t>
                      </a:r>
                      <a:endParaRPr lang="hu-HU" sz="1000" b="1" i="0" cap="all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AFEC"/>
                        </a:buClr>
                      </a:pPr>
                      <a:r>
                        <a:rPr lang="hu-HU" sz="1000" b="1" i="1" dirty="0">
                          <a:solidFill>
                            <a:schemeClr val="accent5"/>
                          </a:solidFill>
                          <a:latin typeface="+mj-lt"/>
                        </a:rPr>
                        <a:t>belső használatra</a:t>
                      </a:r>
                      <a:endParaRPr lang="hu-HU" sz="1000" b="1" i="1" u="none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áblázat 7">
            <a:extLst>
              <a:ext uri="{FF2B5EF4-FFF2-40B4-BE49-F238E27FC236}">
                <a16:creationId xmlns:a16="http://schemas.microsoft.com/office/drawing/2014/main" id="{CC66EB67-2C66-43C6-9AA8-954494BD8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40523"/>
              </p:ext>
            </p:extLst>
          </p:nvPr>
        </p:nvGraphicFramePr>
        <p:xfrm>
          <a:off x="6321972" y="299545"/>
          <a:ext cx="5719464" cy="1282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182">
                  <a:extLst>
                    <a:ext uri="{9D8B030D-6E8A-4147-A177-3AD203B41FA5}">
                      <a16:colId xmlns:a16="http://schemas.microsoft.com/office/drawing/2014/main" val="2699072746"/>
                    </a:ext>
                  </a:extLst>
                </a:gridCol>
                <a:gridCol w="3327282">
                  <a:extLst>
                    <a:ext uri="{9D8B030D-6E8A-4147-A177-3AD203B41FA5}">
                      <a16:colId xmlns:a16="http://schemas.microsoft.com/office/drawing/2014/main" val="2610034348"/>
                    </a:ext>
                  </a:extLst>
                </a:gridCol>
              </a:tblGrid>
              <a:tr h="370163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KÖZGYŰLÉS DÁTUMA: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2025.04.22.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990105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 ALAPJA: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187697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Állandó Bizottságok Ügyrendje csoportszabályzat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982581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endParaRPr lang="hu-HU" sz="1200" b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0" 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0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0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693" y="513806"/>
            <a:ext cx="8882605" cy="565714"/>
          </a:xfrm>
        </p:spPr>
        <p:txBody>
          <a:bodyPr/>
          <a:lstStyle/>
          <a:p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Előterjesztésre vonatkozó információk </a:t>
            </a:r>
            <a:endParaRPr lang="hu-HU" dirty="0"/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A628E95E-5B09-2917-0032-7B817FECF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860474"/>
              </p:ext>
            </p:extLst>
          </p:nvPr>
        </p:nvGraphicFramePr>
        <p:xfrm>
          <a:off x="745196" y="1271669"/>
          <a:ext cx="10701609" cy="4314663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3256094">
                  <a:extLst>
                    <a:ext uri="{9D8B030D-6E8A-4147-A177-3AD203B41FA5}">
                      <a16:colId xmlns:a16="http://schemas.microsoft.com/office/drawing/2014/main" val="1711697646"/>
                    </a:ext>
                  </a:extLst>
                </a:gridCol>
                <a:gridCol w="270767">
                  <a:extLst>
                    <a:ext uri="{9D8B030D-6E8A-4147-A177-3AD203B41FA5}">
                      <a16:colId xmlns:a16="http://schemas.microsoft.com/office/drawing/2014/main" val="2443583814"/>
                    </a:ext>
                  </a:extLst>
                </a:gridCol>
                <a:gridCol w="524613">
                  <a:extLst>
                    <a:ext uri="{9D8B030D-6E8A-4147-A177-3AD203B41FA5}">
                      <a16:colId xmlns:a16="http://schemas.microsoft.com/office/drawing/2014/main" val="2900457266"/>
                    </a:ext>
                  </a:extLst>
                </a:gridCol>
                <a:gridCol w="875871">
                  <a:extLst>
                    <a:ext uri="{9D8B030D-6E8A-4147-A177-3AD203B41FA5}">
                      <a16:colId xmlns:a16="http://schemas.microsoft.com/office/drawing/2014/main" val="2413493118"/>
                    </a:ext>
                  </a:extLst>
                </a:gridCol>
                <a:gridCol w="397333">
                  <a:extLst>
                    <a:ext uri="{9D8B030D-6E8A-4147-A177-3AD203B41FA5}">
                      <a16:colId xmlns:a16="http://schemas.microsoft.com/office/drawing/2014/main" val="62429409"/>
                    </a:ext>
                  </a:extLst>
                </a:gridCol>
                <a:gridCol w="493583">
                  <a:extLst>
                    <a:ext uri="{9D8B030D-6E8A-4147-A177-3AD203B41FA5}">
                      <a16:colId xmlns:a16="http://schemas.microsoft.com/office/drawing/2014/main" val="2286293620"/>
                    </a:ext>
                  </a:extLst>
                </a:gridCol>
                <a:gridCol w="1048911">
                  <a:extLst>
                    <a:ext uri="{9D8B030D-6E8A-4147-A177-3AD203B41FA5}">
                      <a16:colId xmlns:a16="http://schemas.microsoft.com/office/drawing/2014/main" val="601044640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1108323250"/>
                    </a:ext>
                  </a:extLst>
                </a:gridCol>
                <a:gridCol w="3717597">
                  <a:extLst>
                    <a:ext uri="{9D8B030D-6E8A-4147-A177-3AD203B41FA5}">
                      <a16:colId xmlns:a16="http://schemas.microsoft.com/office/drawing/2014/main" val="737438093"/>
                    </a:ext>
                  </a:extLst>
                </a:gridCol>
              </a:tblGrid>
              <a:tr h="330032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i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Előterjesztők: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gridSpan="7">
                  <a:txBody>
                    <a:bodyPr/>
                    <a:lstStyle/>
                    <a:p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537188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Felelős felsővezető: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(vezérigazgató-helyettes vagy delegáltja)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1376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Csicsáky Péter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418577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egységet irányító vezetők:</a:t>
                      </a: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376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Dániel Ádám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78427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egység(</a:t>
                      </a:r>
                      <a:r>
                        <a:rPr lang="hu-HU" sz="1200" b="0" dirty="0" err="1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)/érintett</a:t>
                      </a:r>
                      <a:r>
                        <a:rPr lang="hu-HU" sz="1200" b="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entitás</a:t>
                      </a:r>
                      <a:r>
                        <a:rPr lang="hu-HU" sz="1200" b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endParaRPr lang="hu-HU" sz="1200" b="0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Pénzügyi és Számviteli Szakterület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582562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NEM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21353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Bennfentes információt tartalmaz: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61032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Költségvonzata van: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884039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Harmadik személy üzleti titkát tartalmazza: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71032"/>
                  </a:ext>
                </a:extLst>
              </a:tr>
              <a:tr h="247524"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</a:t>
                      </a:r>
                      <a:r>
                        <a:rPr lang="hu-HU" sz="1200" b="1" i="1" kern="120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(terület(</a:t>
                      </a:r>
                      <a:r>
                        <a:rPr lang="hu-HU" sz="1200" b="1" i="1" kern="1200" baseline="0" dirty="0" err="1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1" kern="120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), entitás(ok), személy(</a:t>
                      </a:r>
                      <a:r>
                        <a:rPr lang="hu-HU" sz="1200" b="1" i="1" kern="1200" baseline="0" dirty="0" err="1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1" kern="120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 megnevezése]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708718"/>
                  </a:ext>
                </a:extLst>
              </a:tr>
              <a:tr h="247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szükséges:</a:t>
                      </a:r>
                      <a:r>
                        <a:rPr lang="hu-HU" sz="1200" b="0" i="1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hu-HU" sz="1200" b="0" i="1" kern="120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0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Dániel Ádám</a:t>
                      </a:r>
                      <a:endParaRPr lang="hu-HU" sz="1200" b="0" i="1" kern="120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46751"/>
                  </a:ext>
                </a:extLst>
              </a:tr>
              <a:tr h="247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Szabályzat előterjesztése esetén: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Szabályzat készítő:                                                                Szabályzatgazda terület vezetője: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446180"/>
                  </a:ext>
                </a:extLst>
              </a:tr>
              <a:tr h="24752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Véleményező: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Támogatja</a:t>
                      </a:r>
                      <a:endParaRPr lang="hu-HU" b="1" dirty="0">
                        <a:solidFill>
                          <a:srgbClr val="213768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u-HU" sz="1200" b="1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Nem támogatja, indoklással</a:t>
                      </a:r>
                      <a:endParaRPr lang="hu-HU" dirty="0">
                        <a:solidFill>
                          <a:srgbClr val="213768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683507"/>
                  </a:ext>
                </a:extLst>
              </a:tr>
              <a:tr h="24752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376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hu-H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305270"/>
                  </a:ext>
                </a:extLst>
              </a:tr>
              <a:tr h="657063"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543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81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693" y="513806"/>
            <a:ext cx="8882605" cy="565714"/>
          </a:xfrm>
        </p:spPr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Vezetői összefoglaló </a:t>
            </a:r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u-HU" dirty="0"/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93D6686F-DFF6-905B-26F8-AC9D138FD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250586"/>
              </p:ext>
            </p:extLst>
          </p:nvPr>
        </p:nvGraphicFramePr>
        <p:xfrm>
          <a:off x="1007579" y="1245106"/>
          <a:ext cx="9890288" cy="4470761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948723">
                  <a:extLst>
                    <a:ext uri="{9D8B030D-6E8A-4147-A177-3AD203B41FA5}">
                      <a16:colId xmlns:a16="http://schemas.microsoft.com/office/drawing/2014/main" val="745999546"/>
                    </a:ext>
                  </a:extLst>
                </a:gridCol>
                <a:gridCol w="2184077">
                  <a:extLst>
                    <a:ext uri="{9D8B030D-6E8A-4147-A177-3AD203B41FA5}">
                      <a16:colId xmlns:a16="http://schemas.microsoft.com/office/drawing/2014/main" val="3749788256"/>
                    </a:ext>
                  </a:extLst>
                </a:gridCol>
                <a:gridCol w="2878744">
                  <a:extLst>
                    <a:ext uri="{9D8B030D-6E8A-4147-A177-3AD203B41FA5}">
                      <a16:colId xmlns:a16="http://schemas.microsoft.com/office/drawing/2014/main" val="518376621"/>
                    </a:ext>
                  </a:extLst>
                </a:gridCol>
                <a:gridCol w="2878744">
                  <a:extLst>
                    <a:ext uri="{9D8B030D-6E8A-4147-A177-3AD203B41FA5}">
                      <a16:colId xmlns:a16="http://schemas.microsoft.com/office/drawing/2014/main" val="409476275"/>
                    </a:ext>
                  </a:extLst>
                </a:gridCol>
              </a:tblGrid>
              <a:tr h="3813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Előterjesztés típusa:</a:t>
                      </a:r>
                      <a:endParaRPr lang="en-US" sz="1200" b="1" i="0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Státusz, tájékoztatás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u-HU" sz="1200" b="0" i="0" u="sng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569688"/>
                  </a:ext>
                </a:extLst>
              </a:tr>
              <a:tr h="8079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Előzmények, háttér információk: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1" kern="1000" baseline="0" noProof="0" dirty="0">
                        <a:solidFill>
                          <a:srgbClr val="718FD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689548"/>
                  </a:ext>
                </a:extLst>
              </a:tr>
              <a:tr h="12051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Vezetői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összefoglaló (előterjesztés célja, megállapítások, megoldandó problémák)</a:t>
                      </a: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000" baseline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Előterjesztés célja bemutatni a döntéshozó testület számára az MBH Duna Bank Zrt. 2024. december 31-én végződött üzleti évre vonatkozó eredményének felosztását.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203253"/>
                  </a:ext>
                </a:extLst>
              </a:tr>
              <a:tr h="9946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Határozati javaslat: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000" baseline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A Közgyűlés </a:t>
                      </a:r>
                      <a:r>
                        <a:rPr lang="hu-HU" sz="1200" b="0" i="1" kern="1000" baseline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megtárgyalta és elfogadta az MBH Duna Bank Zrt. 2024. december 31-én végződött üzleti évre vonatkozó eredményének felosztását.</a:t>
                      </a:r>
                      <a:endParaRPr lang="hu-HU" sz="1200" b="0" i="0" kern="10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5805441"/>
                  </a:ext>
                </a:extLst>
              </a:tr>
              <a:tr h="23793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Feladatok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Felelős/</a:t>
                      </a:r>
                      <a:r>
                        <a:rPr lang="hu-HU" sz="1000" b="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ök</a:t>
                      </a:r>
                      <a:endParaRPr lang="hu-HU" sz="10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Határidő/k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436208"/>
                  </a:ext>
                </a:extLst>
              </a:tr>
              <a:tr h="20895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3712151"/>
                  </a:ext>
                </a:extLst>
              </a:tr>
              <a:tr h="20895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631725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2504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10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3DF28A6C-2D45-3C58-D97E-757FF6C93B8C}"/>
              </a:ext>
            </a:extLst>
          </p:cNvPr>
          <p:cNvSpPr txBox="1">
            <a:spLocks/>
          </p:cNvSpPr>
          <p:nvPr/>
        </p:nvSpPr>
        <p:spPr>
          <a:xfrm>
            <a:off x="-1" y="381740"/>
            <a:ext cx="3524251" cy="486078"/>
          </a:xfrm>
          <a:prstGeom prst="rect">
            <a:avLst/>
          </a:prstGeom>
          <a:solidFill>
            <a:srgbClr val="213768"/>
          </a:solidFill>
        </p:spPr>
        <p:txBody>
          <a:bodyPr vert="horz" lIns="91440" tIns="45720" rIns="91440" bIns="45720" rtlCol="0" anchor="b">
            <a:noAutofit/>
          </a:bodyPr>
          <a:lstStyle>
            <a:defPPr>
              <a:defRPr lang="hu-H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1" i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/>
              <a:t>Tárgyévi eredmény 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D877BAB7-6B8E-4B73-2C28-38957B296FFB}"/>
              </a:ext>
            </a:extLst>
          </p:cNvPr>
          <p:cNvSpPr txBox="1"/>
          <p:nvPr/>
        </p:nvSpPr>
        <p:spPr>
          <a:xfrm>
            <a:off x="242887" y="1146370"/>
            <a:ext cx="117062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dirty="0"/>
              <a:t>Az MBH Duna Bank Zrt. 2024. évi adózott eredménye 2.714 millió forint. A Hpt. előírásai szerint a hitelintézetek pozitív adózott eredményének 10%-át, amennyiben az adózott eredmény negatív, akkor az általános tartalékot fel kell használni legfeljebb a veszteség, illetve az általános tartalék összegéig. A Bank esetében 271 millió forint általános tartalékot kell képezni az eredménytartalék terhére.</a:t>
            </a:r>
          </a:p>
          <a:p>
            <a:endParaRPr lang="hu-HU" dirty="0"/>
          </a:p>
          <a:p>
            <a:r>
              <a:rPr lang="hu-HU" dirty="0"/>
              <a:t>A 2024. évi teljes adózott eredményt, azaz 2.714 millió forintot javasoljuk eredménytartalékba helyezni.</a:t>
            </a:r>
          </a:p>
        </p:txBody>
      </p:sp>
      <p:graphicFrame>
        <p:nvGraphicFramePr>
          <p:cNvPr id="12" name="Táblázat 11">
            <a:extLst>
              <a:ext uri="{FF2B5EF4-FFF2-40B4-BE49-F238E27FC236}">
                <a16:creationId xmlns:a16="http://schemas.microsoft.com/office/drawing/2014/main" id="{E994AC8F-277C-4095-CE48-C2674B569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755472"/>
              </p:ext>
            </p:extLst>
          </p:nvPr>
        </p:nvGraphicFramePr>
        <p:xfrm>
          <a:off x="1485900" y="3321874"/>
          <a:ext cx="9572625" cy="1650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56471">
                  <a:extLst>
                    <a:ext uri="{9D8B030D-6E8A-4147-A177-3AD203B41FA5}">
                      <a16:colId xmlns:a16="http://schemas.microsoft.com/office/drawing/2014/main" val="2518261525"/>
                    </a:ext>
                  </a:extLst>
                </a:gridCol>
                <a:gridCol w="2916154">
                  <a:extLst>
                    <a:ext uri="{9D8B030D-6E8A-4147-A177-3AD203B41FA5}">
                      <a16:colId xmlns:a16="http://schemas.microsoft.com/office/drawing/2014/main" val="2516584496"/>
                    </a:ext>
                  </a:extLst>
                </a:gridCol>
              </a:tblGrid>
              <a:tr h="4125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2024. évi adózott eredmény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3285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</a:rPr>
                        <a:t>2.714 millió Ft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328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2442763"/>
                  </a:ext>
                </a:extLst>
              </a:tr>
              <a:tr h="4125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b="0" dirty="0">
                          <a:solidFill>
                            <a:srgbClr val="000000"/>
                          </a:solidFill>
                          <a:effectLst/>
                        </a:rPr>
                        <a:t>Általános tartalék képzése (10%)</a:t>
                      </a:r>
                      <a:endParaRPr lang="hu-H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b="0" dirty="0">
                          <a:solidFill>
                            <a:srgbClr val="000000"/>
                          </a:solidFill>
                          <a:effectLst/>
                        </a:rPr>
                        <a:t>271 millió Ft</a:t>
                      </a:r>
                      <a:endParaRPr lang="hu-H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33535"/>
                  </a:ext>
                </a:extLst>
              </a:tr>
              <a:tr h="4125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b="0" dirty="0">
                          <a:solidFill>
                            <a:srgbClr val="000000"/>
                          </a:solidFill>
                          <a:effectLst/>
                        </a:rPr>
                        <a:t>Általános tartalék felhasználása</a:t>
                      </a:r>
                      <a:endParaRPr lang="hu-H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b="0" dirty="0">
                          <a:solidFill>
                            <a:srgbClr val="000000"/>
                          </a:solidFill>
                          <a:effectLst/>
                        </a:rPr>
                        <a:t>0 ezer Ft</a:t>
                      </a:r>
                      <a:endParaRPr lang="hu-H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20151"/>
                  </a:ext>
                </a:extLst>
              </a:tr>
              <a:tr h="4125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b="0" dirty="0">
                          <a:solidFill>
                            <a:srgbClr val="000000"/>
                          </a:solidFill>
                          <a:effectLst/>
                        </a:rPr>
                        <a:t>Eredménytartalékba helyezendő nettó összeg</a:t>
                      </a:r>
                      <a:endParaRPr lang="hu-H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b="0" dirty="0">
                          <a:solidFill>
                            <a:srgbClr val="000000"/>
                          </a:solidFill>
                          <a:effectLst/>
                        </a:rPr>
                        <a:t>2.714 millió Ft</a:t>
                      </a:r>
                      <a:endParaRPr lang="hu-H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16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79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E6B7A-D508-5BFB-2420-029297600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7ADFA48E-B072-759C-AE8B-1B575553DFE6}"/>
              </a:ext>
            </a:extLst>
          </p:cNvPr>
          <p:cNvSpPr txBox="1">
            <a:spLocks/>
          </p:cNvSpPr>
          <p:nvPr/>
        </p:nvSpPr>
        <p:spPr>
          <a:xfrm>
            <a:off x="-1" y="381740"/>
            <a:ext cx="3524251" cy="486078"/>
          </a:xfrm>
          <a:prstGeom prst="rect">
            <a:avLst/>
          </a:prstGeom>
          <a:solidFill>
            <a:srgbClr val="213768"/>
          </a:solidFill>
        </p:spPr>
        <p:txBody>
          <a:bodyPr vert="horz" lIns="91440" tIns="45720" rIns="91440" bIns="45720" rtlCol="0" anchor="b">
            <a:noAutofit/>
          </a:bodyPr>
          <a:lstStyle>
            <a:defPPr>
              <a:defRPr lang="hu-H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1" i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/>
              <a:t>Osztalékfizetés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693DA1F7-262C-1D36-5D02-564631B1398A}"/>
              </a:ext>
            </a:extLst>
          </p:cNvPr>
          <p:cNvSpPr txBox="1"/>
          <p:nvPr/>
        </p:nvSpPr>
        <p:spPr>
          <a:xfrm>
            <a:off x="242887" y="1101773"/>
            <a:ext cx="117062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dirty="0"/>
              <a:t>A 2000. évi C. törvény 114/B. § alapján az osztalékfizetésre rendelkezésre álló szabad eredménytartalék levezetése az alábbi:</a:t>
            </a:r>
          </a:p>
        </p:txBody>
      </p:sp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1F97CD15-90A9-3E3A-2981-609B8F3F64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329941"/>
              </p:ext>
            </p:extLst>
          </p:nvPr>
        </p:nvGraphicFramePr>
        <p:xfrm>
          <a:off x="3022600" y="1861988"/>
          <a:ext cx="6146800" cy="2095500"/>
        </p:xfrm>
        <a:graphic>
          <a:graphicData uri="http://schemas.openxmlformats.org/drawingml/2006/table">
            <a:tbl>
              <a:tblPr/>
              <a:tblGrid>
                <a:gridCol w="5245566">
                  <a:extLst>
                    <a:ext uri="{9D8B030D-6E8A-4147-A177-3AD203B41FA5}">
                      <a16:colId xmlns:a16="http://schemas.microsoft.com/office/drawing/2014/main" val="3115939865"/>
                    </a:ext>
                  </a:extLst>
                </a:gridCol>
                <a:gridCol w="901234">
                  <a:extLst>
                    <a:ext uri="{9D8B030D-6E8A-4147-A177-3AD203B41FA5}">
                      <a16:colId xmlns:a16="http://schemas.microsoft.com/office/drawing/2014/main" val="306591359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1376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2024.12.31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137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6066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14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0074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Jegyzett tőke</a:t>
                      </a:r>
                    </a:p>
                  </a:txBody>
                  <a:tcPr marL="1714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2 743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3905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Eredménytartalék</a:t>
                      </a:r>
                    </a:p>
                  </a:txBody>
                  <a:tcPr marL="1714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5 033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7414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Tárgyévi eredmény</a:t>
                      </a:r>
                    </a:p>
                  </a:txBody>
                  <a:tcPr marL="1714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2 714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5971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14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3997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Összesen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10 490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6023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145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0411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Cégbíróságon bejegyzett tőke</a:t>
                      </a:r>
                    </a:p>
                  </a:txBody>
                  <a:tcPr marL="1714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2 743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6257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145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4514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Osztalékfizetésre rendelkezésre álló szabad eredménytartalék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1376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7 747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137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727186"/>
                  </a:ext>
                </a:extLst>
              </a:tr>
            </a:tbl>
          </a:graphicData>
        </a:graphic>
      </p:graphicFrame>
      <p:sp>
        <p:nvSpPr>
          <p:cNvPr id="3" name="Szövegdoboz 2">
            <a:extLst>
              <a:ext uri="{FF2B5EF4-FFF2-40B4-BE49-F238E27FC236}">
                <a16:creationId xmlns:a16="http://schemas.microsoft.com/office/drawing/2014/main" id="{13960D10-D9E6-3533-DEA0-72AB17CA7AF5}"/>
              </a:ext>
            </a:extLst>
          </p:cNvPr>
          <p:cNvSpPr txBox="1"/>
          <p:nvPr/>
        </p:nvSpPr>
        <p:spPr>
          <a:xfrm>
            <a:off x="242886" y="4499170"/>
            <a:ext cx="117062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/>
              <a:t>A fenti levezetés és a jövőbeli üzleti tervek figyelembevétele alapján 2.700 millió osztalék kifizetése javasolt.  </a:t>
            </a:r>
          </a:p>
        </p:txBody>
      </p:sp>
    </p:spTree>
    <p:extLst>
      <p:ext uri="{BB962C8B-B14F-4D97-AF65-F5344CB8AC3E}">
        <p14:creationId xmlns:p14="http://schemas.microsoft.com/office/powerpoint/2010/main" val="2616373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ffice Theme">
  <a:themeElements>
    <a:clrScheme name="MHB-szinek">
      <a:dk1>
        <a:srgbClr val="213768"/>
      </a:dk1>
      <a:lt1>
        <a:srgbClr val="FFFFFF"/>
      </a:lt1>
      <a:dk2>
        <a:srgbClr val="213768"/>
      </a:dk2>
      <a:lt2>
        <a:srgbClr val="FFFFFF"/>
      </a:lt2>
      <a:accent1>
        <a:srgbClr val="5ABCC4"/>
      </a:accent1>
      <a:accent2>
        <a:srgbClr val="E5074C"/>
      </a:accent2>
      <a:accent3>
        <a:srgbClr val="8E1C6C"/>
      </a:accent3>
      <a:accent4>
        <a:srgbClr val="5ABCC4"/>
      </a:accent4>
      <a:accent5>
        <a:srgbClr val="213768"/>
      </a:accent5>
      <a:accent6>
        <a:srgbClr val="8E1C6C"/>
      </a:accent6>
      <a:hlink>
        <a:srgbClr val="5ABCC4"/>
      </a:hlink>
      <a:folHlink>
        <a:srgbClr val="8E1C6C"/>
      </a:folHlink>
    </a:clrScheme>
    <a:fontScheme name="1. egyéni séma">
      <a:majorFont>
        <a:latin typeface="Panton Black Caps"/>
        <a:ea typeface=""/>
        <a:cs typeface=""/>
      </a:majorFont>
      <a:minorFont>
        <a:latin typeface="Panton Light Cap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yar Bankholding PowerPoint Template" id="{CF3C66F4-72F2-A847-A3C5-BCA019B85B04}" vid="{5C38CAE6-174E-3543-99BC-7CB1585DAB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F5F805F4F1B8F9478C6A5CB31C3F126A" ma:contentTypeVersion="0" ma:contentTypeDescription="Új dokumentum létrehozása." ma:contentTypeScope="" ma:versionID="0abd5cad353ef47b1b4dab1330486e0a">
  <xsd:schema xmlns:xsd="http://www.w3.org/2001/XMLSchema" xmlns:p="http://schemas.microsoft.com/office/2006/metadata/properties" targetNamespace="http://schemas.microsoft.com/office/2006/metadata/properties" ma:root="true" ma:fieldsID="b0d536f129c651b6788987fff2486af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 ma:readOnly="true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E0B8B35D-1C47-43E6-9735-A1A8834CD2AE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B5455E5-5382-4305-8C0F-C36F03D960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07BC41-8A7C-4942-AF09-9F476D34F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2680</TotalTime>
  <Words>425</Words>
  <Application>Microsoft Office PowerPoint</Application>
  <PresentationFormat>Szélesvásznú</PresentationFormat>
  <Paragraphs>87</Paragraphs>
  <Slides>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MBH Duna Bank Zrt. 2024. évi eredményének felosztása</vt:lpstr>
      <vt:lpstr>Előterjesztésre vonatkozó információk </vt:lpstr>
      <vt:lpstr>Vezetői összefoglaló  </vt:lpstr>
      <vt:lpstr>PowerPoint-bemutató</vt:lpstr>
      <vt:lpstr>PowerPoint-bemutató</vt:lpstr>
    </vt:vector>
  </TitlesOfParts>
  <Company>MKB Bank Zrt.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Koltai Dániel</dc:creator>
  <cp:lastModifiedBy>Eszenyiné Csillag Erika</cp:lastModifiedBy>
  <cp:revision>666</cp:revision>
  <cp:lastPrinted>2023-11-27T07:34:17Z</cp:lastPrinted>
  <dcterms:created xsi:type="dcterms:W3CDTF">2018-02-16T08:48:44Z</dcterms:created>
  <dcterms:modified xsi:type="dcterms:W3CDTF">2025-04-02T08:40:56Z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32d0db1-7628-44ad-accb-aeccdfbe01c3_Enabled">
    <vt:lpwstr>true</vt:lpwstr>
  </property>
  <property fmtid="{D5CDD505-2E9C-101B-9397-08002B2CF9AE}" pid="3" name="MSIP_Label_e32d0db1-7628-44ad-accb-aeccdfbe01c3_SetDate">
    <vt:lpwstr>2023-10-30T16:23:23Z</vt:lpwstr>
  </property>
  <property fmtid="{D5CDD505-2E9C-101B-9397-08002B2CF9AE}" pid="4" name="MSIP_Label_e32d0db1-7628-44ad-accb-aeccdfbe01c3_Method">
    <vt:lpwstr>Standard</vt:lpwstr>
  </property>
  <property fmtid="{D5CDD505-2E9C-101B-9397-08002B2CF9AE}" pid="5" name="MSIP_Label_e32d0db1-7628-44ad-accb-aeccdfbe01c3_Name">
    <vt:lpwstr>Ügyfél_dokumentum_Label</vt:lpwstr>
  </property>
  <property fmtid="{D5CDD505-2E9C-101B-9397-08002B2CF9AE}" pid="6" name="MSIP_Label_e32d0db1-7628-44ad-accb-aeccdfbe01c3_SiteId">
    <vt:lpwstr>3f1a84fb-1d1d-4d38-9411-8d0bfc17bc3f</vt:lpwstr>
  </property>
  <property fmtid="{D5CDD505-2E9C-101B-9397-08002B2CF9AE}" pid="7" name="MSIP_Label_e32d0db1-7628-44ad-accb-aeccdfbe01c3_ActionId">
    <vt:lpwstr>f3d88b29-e893-45ab-ae9e-2e225e06295e</vt:lpwstr>
  </property>
  <property fmtid="{D5CDD505-2E9C-101B-9397-08002B2CF9AE}" pid="8" name="MSIP_Label_e32d0db1-7628-44ad-accb-aeccdfbe01c3_ContentBits">
    <vt:lpwstr>0</vt:lpwstr>
  </property>
</Properties>
</file>