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1"/>
  </p:notesMasterIdLst>
  <p:handoutMasterIdLst>
    <p:handoutMasterId r:id="rId12"/>
  </p:handoutMasterIdLst>
  <p:sldIdLst>
    <p:sldId id="355" r:id="rId5"/>
    <p:sldId id="356" r:id="rId6"/>
    <p:sldId id="358" r:id="rId7"/>
    <p:sldId id="362" r:id="rId8"/>
    <p:sldId id="359" r:id="rId9"/>
    <p:sldId id="360" r:id="rId10"/>
  </p:sldIdLst>
  <p:sldSz cx="12192000" cy="6858000"/>
  <p:notesSz cx="6858000" cy="9144000"/>
  <p:custDataLst>
    <p:tags r:id="rId13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832"/>
    <a:srgbClr val="6EC3BF"/>
    <a:srgbClr val="5ABCC4"/>
    <a:srgbClr val="F2F2F2"/>
    <a:srgbClr val="03285E"/>
    <a:srgbClr val="187697"/>
    <a:srgbClr val="BD9359"/>
    <a:srgbClr val="A1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2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D8F6DD-A553-4241-A10E-5D0A7EC71C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2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C2084924-810C-99DB-DCA0-001CE8761A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6" name="Kép 1">
            <a:extLst>
              <a:ext uri="{FF2B5EF4-FFF2-40B4-BE49-F238E27FC236}">
                <a16:creationId xmlns:a16="http://schemas.microsoft.com/office/drawing/2014/main" id="{A0C588E5-1357-4B63-98E9-1844E40F5A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085" y="6222451"/>
            <a:ext cx="1348285" cy="26357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368512F5-8B2F-083A-FB59-E808262F1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28044AC3-6D6B-670A-CC96-CDB979CE91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10001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6E58E691-4CEE-6C3B-4239-EE2C876D1C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82" y="530032"/>
            <a:ext cx="2457454" cy="478443"/>
          </a:xfrm>
          <a:prstGeom prst="rect">
            <a:avLst/>
          </a:prstGeom>
        </p:spPr>
      </p:pic>
      <p:pic>
        <p:nvPicPr>
          <p:cNvPr id="6" name="Kép 5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DCE0D99D-4936-7397-E6FD-F069A8E9642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40279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pic>
        <p:nvPicPr>
          <p:cNvPr id="5" name="Kép 4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DDE27ADF-ADAB-86E8-97D3-2068D641F2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  <p:pic>
        <p:nvPicPr>
          <p:cNvPr id="6" name="Kép 5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B508DD37-FA99-52BE-9C7F-59D7313783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94" y="6284288"/>
            <a:ext cx="2457454" cy="478443"/>
          </a:xfrm>
          <a:prstGeom prst="rect">
            <a:avLst/>
          </a:prstGeom>
        </p:spPr>
      </p:pic>
      <p:pic>
        <p:nvPicPr>
          <p:cNvPr id="9" name="Kép 8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B909F933-D285-230A-2933-7182946B0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492432"/>
            <a:ext cx="3074276" cy="23467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2000" b="0" i="1" dirty="0">
                <a:solidFill>
                  <a:srgbClr val="FFFFFF"/>
                </a:solidFill>
                <a:latin typeface="Calibri" panose="020F0502020204030204" pitchFamily="34" charset="0"/>
              </a:rPr>
              <a:t>MBH Duna Bank Zrt.  </a:t>
            </a:r>
          </a:p>
          <a:p>
            <a:pPr lvl="0">
              <a:spcBef>
                <a:spcPts val="0"/>
              </a:spcBef>
            </a:pPr>
            <a:endParaRPr lang="en-US" sz="2000" b="0" i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endParaRPr lang="hu-HU" sz="20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7194" y="3714679"/>
            <a:ext cx="5783263" cy="1939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chemeClr val="lt1"/>
                </a:solidFill>
                <a:latin typeface="Calibri" panose="020F0502020204030204" pitchFamily="34" charset="0"/>
              </a:rPr>
              <a:t>Közgyűlés</a:t>
            </a:r>
            <a:endParaRPr lang="hu-HU" sz="1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981" y="2643446"/>
            <a:ext cx="5703260" cy="169318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sz="2400" dirty="0">
                <a:solidFill>
                  <a:schemeClr val="accent5"/>
                </a:solidFill>
                <a:latin typeface="Calibri" panose="020F0502020204030204" pitchFamily="34" charset="0"/>
                <a:ea typeface="+mn-ea"/>
              </a:rPr>
              <a:t>Felmentvény</a:t>
            </a:r>
            <a:br>
              <a:rPr lang="hu-HU" sz="2400" b="1" dirty="0">
                <a:effectLst/>
                <a:latin typeface="Calibri" panose="020F0502020204030204" pitchFamily="34" charset="0"/>
                <a:ea typeface="Helvetica" panose="020B0604020202020204" pitchFamily="34" charset="0"/>
              </a:rPr>
            </a:br>
            <a:endParaRPr lang="da-DK" sz="2400" b="1" dirty="0">
              <a:solidFill>
                <a:schemeClr val="accent5"/>
              </a:solidFill>
              <a:latin typeface="+mj-lt"/>
              <a:ea typeface="+mn-ea"/>
            </a:endParaRP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dirty="0">
                <a:solidFill>
                  <a:schemeClr val="accent5"/>
                </a:solidFill>
              </a:rPr>
              <a:t>2025. március 27. </a:t>
            </a:r>
            <a:endParaRPr lang="hu-HU" dirty="0">
              <a:solidFill>
                <a:schemeClr val="accent5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70333"/>
              </p:ext>
            </p:extLst>
          </p:nvPr>
        </p:nvGraphicFramePr>
        <p:xfrm>
          <a:off x="6451096" y="65584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72366"/>
              </p:ext>
            </p:extLst>
          </p:nvPr>
        </p:nvGraphicFramePr>
        <p:xfrm>
          <a:off x="6321972" y="437745"/>
          <a:ext cx="5719464" cy="1370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078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48386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2319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highlight>
                            <a:srgbClr val="FFFFFF"/>
                          </a:highlight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Alapszabály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ELŐZETES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DÖNTÉSHOZÓ TESTÜLET: </a:t>
                      </a:r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</a:t>
                      </a: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Igazgatóság/Felügyelőbizottság</a:t>
                      </a:r>
                      <a:endParaRPr kumimoji="0" lang="hu-HU" alt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ＭＳ Ｐゴシック" pitchFamily="34" charset="-128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59014"/>
              </p:ext>
            </p:extLst>
          </p:nvPr>
        </p:nvGraphicFramePr>
        <p:xfrm>
          <a:off x="576943" y="1070812"/>
          <a:ext cx="11005459" cy="3288647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98933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80259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4300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906576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529746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2475598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2971344">
                  <a:extLst>
                    <a:ext uri="{9D8B030D-6E8A-4147-A177-3AD203B41FA5}">
                      <a16:colId xmlns:a16="http://schemas.microsoft.com/office/drawing/2014/main" val="3915340246"/>
                    </a:ext>
                  </a:extLst>
                </a:gridCol>
              </a:tblGrid>
              <a:tr h="397125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 felsővezető: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Csicsáky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Péter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</a:t>
                      </a:r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Neuberger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Jogi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381681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342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Neuberger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</a:tbl>
          </a:graphicData>
        </a:graphic>
      </p:graphicFrame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875B33E8-12F9-132B-4CE5-065CC456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318962"/>
              </p:ext>
            </p:extLst>
          </p:nvPr>
        </p:nvGraphicFramePr>
        <p:xfrm>
          <a:off x="576943" y="4359459"/>
          <a:ext cx="11005457" cy="1672066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2804365">
                  <a:extLst>
                    <a:ext uri="{9D8B030D-6E8A-4147-A177-3AD203B41FA5}">
                      <a16:colId xmlns:a16="http://schemas.microsoft.com/office/drawing/2014/main" val="1627993918"/>
                    </a:ext>
                  </a:extLst>
                </a:gridCol>
                <a:gridCol w="1514791">
                  <a:extLst>
                    <a:ext uri="{9D8B030D-6E8A-4147-A177-3AD203B41FA5}">
                      <a16:colId xmlns:a16="http://schemas.microsoft.com/office/drawing/2014/main" val="1377009871"/>
                    </a:ext>
                  </a:extLst>
                </a:gridCol>
                <a:gridCol w="2114644">
                  <a:extLst>
                    <a:ext uri="{9D8B030D-6E8A-4147-A177-3AD203B41FA5}">
                      <a16:colId xmlns:a16="http://schemas.microsoft.com/office/drawing/2014/main" val="4209441958"/>
                    </a:ext>
                  </a:extLst>
                </a:gridCol>
                <a:gridCol w="3000148">
                  <a:extLst>
                    <a:ext uri="{9D8B030D-6E8A-4147-A177-3AD203B41FA5}">
                      <a16:colId xmlns:a16="http://schemas.microsoft.com/office/drawing/2014/main" val="115271716"/>
                    </a:ext>
                  </a:extLst>
                </a:gridCol>
                <a:gridCol w="1571509">
                  <a:extLst>
                    <a:ext uri="{9D8B030D-6E8A-4147-A177-3AD203B41FA5}">
                      <a16:colId xmlns:a16="http://schemas.microsoft.com/office/drawing/2014/main" val="3029197968"/>
                    </a:ext>
                  </a:extLst>
                </a:gridCol>
              </a:tblGrid>
              <a:tr h="3566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Támogatás</a:t>
                      </a:r>
                      <a:endParaRPr lang="hu-HU" sz="1200" b="1" i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Vélemény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Javaslat átvezetve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159475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i="0" u="none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igen </a:t>
                      </a:r>
                      <a:r>
                        <a:rPr lang="hu-HU" sz="1200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hu-HU" sz="1200" b="1" i="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lang="hu-HU" sz="1200" b="1" i="0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211827"/>
                  </a:ext>
                </a:extLst>
              </a:tr>
              <a:tr h="49008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81011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94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endParaRPr lang="hu-HU" dirty="0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6C3017B2-9016-AC21-F265-3CF2E25EA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245355"/>
              </p:ext>
            </p:extLst>
          </p:nvPr>
        </p:nvGraphicFramePr>
        <p:xfrm>
          <a:off x="572151" y="983849"/>
          <a:ext cx="10940580" cy="3028727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51012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9089568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</a:tblGrid>
              <a:tr h="5055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1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</a:t>
                      </a: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x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10479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Polgári Törvénykönyvről szóló 2013. évi V. törvény 3:117. § (1) bekezdése értelmében h</a:t>
                      </a:r>
                      <a:r>
                        <a:rPr lang="hu-HU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a társaság legfőbb szerve a vezető tisztségviselő kérésére a beszámoló elfogadásával egyidejűleg az előző üzleti évben kifejtett ügyvezetési tevékenység megfelelőségét megállapító felmentvényt ad, a társaság a vezető tisztségviselő ellen akkor léphet fel az ügyvezetési kötelezettségek megsértésére alapozott kártérítési igénnyel, ha a felmentvény megadásának alapjául szolgáló tények vagy adatok valótlanok vagy hiányosak voltak.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14258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1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MBH DUNA Bank Zrt. Hatályos Alapszabálya 3.1.13. pontja értelmében a Közgyűlés kizárólagos hatáskörébe tartozik a vezető tisztségviselők és felügyelőbizottsági tagok előző üzleti évben végzett munkájának értékelése, döntés számukra a felmentvény megadása tárgyában.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</a:tbl>
          </a:graphicData>
        </a:graphic>
      </p:graphicFrame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8EE7A05B-CE75-8315-C8B8-2401A271A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320944"/>
              </p:ext>
            </p:extLst>
          </p:nvPr>
        </p:nvGraphicFramePr>
        <p:xfrm>
          <a:off x="572151" y="4195457"/>
          <a:ext cx="10940580" cy="1371600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48320">
                  <a:extLst>
                    <a:ext uri="{9D8B030D-6E8A-4147-A177-3AD203B41FA5}">
                      <a16:colId xmlns:a16="http://schemas.microsoft.com/office/drawing/2014/main" val="2755159355"/>
                    </a:ext>
                  </a:extLst>
                </a:gridCol>
                <a:gridCol w="9092260">
                  <a:extLst>
                    <a:ext uri="{9D8B030D-6E8A-4147-A177-3AD203B41FA5}">
                      <a16:colId xmlns:a16="http://schemas.microsoft.com/office/drawing/2014/main" val="3675920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100" b="1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hu-HU" sz="1100" b="1" i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megállapítja, hogy a Társaság Igazgatóságának és Felügyelőbizottságának 2024. üzleti évben testületi tagsági jogviszonnyal rendelkező valamennyi tagja a Társaság érdekeinek elsődlegességét szem előtt tartva végezte tevékenységét, ezért ennek megfelelőségét igazolva, részükre a Polgári Törvénykönyvről szóló 2013. évi V. törvény 3:117. § szerinti felmentvényt megadja.</a:t>
                      </a:r>
                      <a:endParaRPr lang="hu-HU" sz="1100" b="1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lang="hu-HU" sz="1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hu-HU" sz="1100" b="0" i="0" u="none" strike="noStrike" kern="1200" baseline="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1406994"/>
                  </a:ext>
                </a:extLst>
              </a:tr>
            </a:tbl>
          </a:graphicData>
        </a:graphic>
      </p:graphicFrame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5A9EE1ED-6BF0-3BBD-CFEA-CC71A51A3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538021"/>
              </p:ext>
            </p:extLst>
          </p:nvPr>
        </p:nvGraphicFramePr>
        <p:xfrm>
          <a:off x="572151" y="5126020"/>
          <a:ext cx="10940580" cy="1005840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39355">
                  <a:extLst>
                    <a:ext uri="{9D8B030D-6E8A-4147-A177-3AD203B41FA5}">
                      <a16:colId xmlns:a16="http://schemas.microsoft.com/office/drawing/2014/main" val="1507338841"/>
                    </a:ext>
                  </a:extLst>
                </a:gridCol>
                <a:gridCol w="2732325">
                  <a:extLst>
                    <a:ext uri="{9D8B030D-6E8A-4147-A177-3AD203B41FA5}">
                      <a16:colId xmlns:a16="http://schemas.microsoft.com/office/drawing/2014/main" val="1940068426"/>
                    </a:ext>
                  </a:extLst>
                </a:gridCol>
                <a:gridCol w="3184450">
                  <a:extLst>
                    <a:ext uri="{9D8B030D-6E8A-4147-A177-3AD203B41FA5}">
                      <a16:colId xmlns:a16="http://schemas.microsoft.com/office/drawing/2014/main" val="4086547542"/>
                    </a:ext>
                  </a:extLst>
                </a:gridCol>
                <a:gridCol w="3184450">
                  <a:extLst>
                    <a:ext uri="{9D8B030D-6E8A-4147-A177-3AD203B41FA5}">
                      <a16:colId xmlns:a16="http://schemas.microsoft.com/office/drawing/2014/main" val="1133980203"/>
                    </a:ext>
                  </a:extLst>
                </a:gridCol>
              </a:tblGrid>
              <a:tr h="19124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514367"/>
                  </a:ext>
                </a:extLst>
              </a:tr>
              <a:tr h="19124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0785693"/>
                  </a:ext>
                </a:extLst>
              </a:tr>
              <a:tr h="19124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4441950"/>
                  </a:ext>
                </a:extLst>
              </a:tr>
              <a:tr h="215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452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3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038" y="-686142"/>
            <a:ext cx="9152551" cy="1652451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Előterjesztés </a:t>
            </a:r>
            <a:endParaRPr lang="hu-HU" dirty="0"/>
          </a:p>
        </p:txBody>
      </p:sp>
      <p:sp>
        <p:nvSpPr>
          <p:cNvPr id="3" name="Szöveg helye 1">
            <a:extLst>
              <a:ext uri="{FF2B5EF4-FFF2-40B4-BE49-F238E27FC236}">
                <a16:creationId xmlns:a16="http://schemas.microsoft.com/office/drawing/2014/main" id="{F9DA0F27-EFA6-3AC0-7026-513E4C882110}"/>
              </a:ext>
            </a:extLst>
          </p:cNvPr>
          <p:cNvSpPr txBox="1">
            <a:spLocks/>
          </p:cNvSpPr>
          <p:nvPr/>
        </p:nvSpPr>
        <p:spPr>
          <a:xfrm>
            <a:off x="380971" y="1087971"/>
            <a:ext cx="11430057" cy="4931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hu-HU" sz="1400" kern="1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7C0F75D-3351-393E-3B5C-6CE08F7C7077}"/>
              </a:ext>
            </a:extLst>
          </p:cNvPr>
          <p:cNvSpPr txBox="1"/>
          <p:nvPr/>
        </p:nvSpPr>
        <p:spPr>
          <a:xfrm>
            <a:off x="362039" y="1783975"/>
            <a:ext cx="11467924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4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Polgári Törvénykönyvről szóló 2013. évi V. törvény 3:117. § (1) bekezdése értelmében a társaság legfőbb szerve a vezető tisztségviselő kérésére a beszámoló elfogadásával egyidejűleg az előző üzleti évben kifejtett ügyvezetési tevékenység megfelelőségét megállapító felmentvényt ad, a társaság a vezető tisztségviselő ellen akkor léphet fel az ügyvezetési kötelezettségek megsértésére alapozott kártérítési igénnyel, ha a felmentvény megadásának alapjául szolgáló tények vagy adatok valótlanok vagy hiányosak voltak.</a:t>
            </a:r>
            <a:endParaRPr lang="hu-HU" sz="140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sz="1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hu-HU" sz="14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Az MBH DUNA Bank Zrt. Hatályos Alapszabálya 3.1.13. pontja értelmében a Közgyűlés kizárólagos hatáskörébe tartozik a vezető tisztségviselők és felügyelőbizottsági tagok előző üzleti évben végzett munkájának értékelése, döntés számukra a felmentvény megadása tárgyában.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40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4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korábbi évek gyakorlatához hasonlóan javasolja az ügyvezetés, hogy amennyiben a Közgyűlés a vezető tisztségviselők és felügyelő bizottsági tagok előző évi munkáját a törvényi és alapszabályi elvárásokhoz képest megfelelőnek tartja, illetve, megállapítja, hogy a vezető tisztségviselők és felügyelő bizottsági tagok a gazdasági társaság érdekeinek elsődlegességét szem előtt tartva végezték tevékenységüket, úgy adja meg az ügyvezetési tevékenység megfelelőségét megállapító felmentvényt a vezető tisztségviselők részére.</a:t>
            </a:r>
          </a:p>
          <a:p>
            <a:pPr algn="just"/>
            <a:endParaRPr lang="hu-HU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4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Melléklet</a:t>
            </a: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2ECD83B1-3362-F16A-325E-32F7B790C1A0}"/>
              </a:ext>
            </a:extLst>
          </p:cNvPr>
          <p:cNvGraphicFramePr>
            <a:graphicFrameLocks noGrp="1"/>
          </p:cNvGraphicFramePr>
          <p:nvPr/>
        </p:nvGraphicFramePr>
        <p:xfrm>
          <a:off x="3356659" y="6238119"/>
          <a:ext cx="6688158" cy="2520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5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28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[Mellékleteket az előterjesztés csatolmányaként kérjük megküldeni]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64FE956-BF0D-C9FA-E0B7-9EB702DAE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83615"/>
              </p:ext>
            </p:extLst>
          </p:nvPr>
        </p:nvGraphicFramePr>
        <p:xfrm>
          <a:off x="555171" y="1264888"/>
          <a:ext cx="10831285" cy="766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5892">
                  <a:extLst>
                    <a:ext uri="{9D8B030D-6E8A-4147-A177-3AD203B41FA5}">
                      <a16:colId xmlns:a16="http://schemas.microsoft.com/office/drawing/2014/main" val="1027535583"/>
                    </a:ext>
                  </a:extLst>
                </a:gridCol>
                <a:gridCol w="8555393">
                  <a:extLst>
                    <a:ext uri="{9D8B030D-6E8A-4147-A177-3AD203B41FA5}">
                      <a16:colId xmlns:a16="http://schemas.microsoft.com/office/drawing/2014/main" val="1774087609"/>
                    </a:ext>
                  </a:extLst>
                </a:gridCol>
              </a:tblGrid>
              <a:tr h="295083">
                <a:tc>
                  <a:txBody>
                    <a:bodyPr/>
                    <a:lstStyle/>
                    <a:p>
                      <a:pPr algn="ctr"/>
                      <a:r>
                        <a:rPr lang="hu-HU" sz="1200" b="1" i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száma </a:t>
                      </a:r>
                      <a:endParaRPr lang="en-US" sz="1200" b="1" i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megnevezése </a:t>
                      </a:r>
                      <a:endParaRPr lang="en-US" sz="120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09031"/>
                  </a:ext>
                </a:extLst>
              </a:tr>
              <a:tr h="471632">
                <a:tc>
                  <a:txBody>
                    <a:bodyPr/>
                    <a:lstStyle/>
                    <a:p>
                      <a:pPr algn="l"/>
                      <a:r>
                        <a:rPr lang="hu-HU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számú melléklet</a:t>
                      </a:r>
                      <a:endParaRPr lang="en-US" sz="12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166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37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graphicFrame>
        <p:nvGraphicFramePr>
          <p:cNvPr id="4" name="Táblázat helye 8">
            <a:extLst>
              <a:ext uri="{FF2B5EF4-FFF2-40B4-BE49-F238E27FC236}">
                <a16:creationId xmlns:a16="http://schemas.microsoft.com/office/drawing/2014/main" id="{E9AFF62D-5406-86DD-9C13-B83F3FE44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313339"/>
              </p:ext>
            </p:extLst>
          </p:nvPr>
        </p:nvGraphicFramePr>
        <p:xfrm>
          <a:off x="1037544" y="1259494"/>
          <a:ext cx="9890287" cy="3203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5795">
                  <a:extLst>
                    <a:ext uri="{9D8B030D-6E8A-4147-A177-3AD203B41FA5}">
                      <a16:colId xmlns:a16="http://schemas.microsoft.com/office/drawing/2014/main" val="79436364"/>
                    </a:ext>
                  </a:extLst>
                </a:gridCol>
              </a:tblGrid>
              <a:tr h="497987">
                <a:tc rowSpan="3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Külső vagy </a:t>
                      </a:r>
                      <a:r>
                        <a:rPr lang="hu-HU" sz="1200" b="1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belső kommunikációs kötelezettség leírása</a:t>
                      </a:r>
                      <a:endParaRPr lang="hu-HU" sz="1200" b="1" i="0" noProof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releváns, a javasolt kommunikáció formája, csatornája, időzítése, felelőse, vonatkozó közlemény, nyilatkozat</a:t>
                      </a:r>
                      <a:r>
                        <a:rPr lang="hu-HU" sz="120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tervezett szövege]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Kommunikáció időzítése: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felelőse: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[név]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előterjesztéshez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közzétételi kötelezettség* kapcsolódik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948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szöv</a:t>
                      </a: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ege</a:t>
                      </a:r>
                      <a:endParaRPr lang="hu-HU" sz="1200" b="1" strike="noStrike" kern="1200" baseline="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200" b="0" i="1" u="none" strike="noStrike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112303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noProof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altLang="hu-HU" sz="1200" b="1" i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Közzététel határideje: </a:t>
                      </a:r>
                      <a:r>
                        <a:rPr lang="hu-HU" altLang="hu-HU" sz="1200" b="0" i="1" noProof="0" dirty="0">
                          <a:solidFill>
                            <a:srgbClr val="718FD2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888828"/>
                  </a:ext>
                </a:extLst>
              </a:tr>
              <a:tr h="393051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döntés bennfentes információnak** minősül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(Előterjesztő tölti ki, amit Társaságirányítás </a:t>
                      </a:r>
                      <a:r>
                        <a:rPr lang="hu-HU" sz="1200" b="0" strike="noStrike" kern="1200" baseline="0" noProof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validál</a:t>
                      </a: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  <a:endParaRPr lang="hu-HU" sz="1200" b="0" u="none" kern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5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Indokolt-e a bennfentes információ késleltetése: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b="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azonnali közzététel sértené a Bank érdekeit, a késleltetés a nyilvánosság számára nem félrevezető és az információ bizalmas kezelése biztosított.]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zöveg helye 1">
            <a:extLst>
              <a:ext uri="{FF2B5EF4-FFF2-40B4-BE49-F238E27FC236}">
                <a16:creationId xmlns:a16="http://schemas.microsoft.com/office/drawing/2014/main" id="{9764F368-1EF5-09D7-E1C5-9BC835A4EEF6}"/>
              </a:ext>
            </a:extLst>
          </p:cNvPr>
          <p:cNvSpPr txBox="1">
            <a:spLocks/>
          </p:cNvSpPr>
          <p:nvPr/>
        </p:nvSpPr>
        <p:spPr>
          <a:xfrm>
            <a:off x="1037544" y="4935318"/>
            <a:ext cx="9890287" cy="11248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 Amennyiben a döntéshez külső információszolgáltatási (közzétételi vagy adat- és információszolgáltatási, bejelentési) kötelezettség is kapcsolódik, akkor  az előterjesztéshez csatolni kell a Társaság- és Csoportirányítás befektetői kapcsolattartási feladatok ellátását végző területével (Befektetői Kapcsolattartó) egyeztetett közzététel szövegét is, továbbá a határozati javaslatnak is tartalmaznia kell a közzétételi javaslat elfogadását.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** A bennfentes információ olyan pontos információ, amelyet nem hoztak nyilvánosságra, és amely közvetlenül vagy közvetve a Bankkal vagy annak részvényével kapcsolatos, és amelynek nyilvánosságra hozatala valószínűleg jelentős hatást gyakorolna a  Bank részvényeinek árára.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hu-HU" sz="1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716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6EC3BF"/>
      </a:accent1>
      <a:accent2>
        <a:srgbClr val="E5074C"/>
      </a:accent2>
      <a:accent3>
        <a:srgbClr val="8E1C6C"/>
      </a:accent3>
      <a:accent4>
        <a:srgbClr val="6EC3BF"/>
      </a:accent4>
      <a:accent5>
        <a:srgbClr val="213768"/>
      </a:accent5>
      <a:accent6>
        <a:srgbClr val="8E1C6C"/>
      </a:accent6>
      <a:hlink>
        <a:srgbClr val="6EC3BF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Meta1 xmlns="9512b577-b991-4ad1-850c-0766d1f4a422" xsi:nil="true"/>
    <Meta3 xmlns="9512b577-b991-4ad1-850c-0766d1f4a422" xsi:nil="true"/>
    <Meta2 xmlns="9512b577-b991-4ad1-850c-0766d1f4a422" xsi:nil="true"/>
    <ObjectId xmlns="9512b577-b991-4ad1-850c-0766d1f4a422">1570</ObjectId>
    <MetaNumber1 xmlns="9512b577-b991-4ad1-850c-0766d1f4a422" xsi:nil="true"/>
    <Meta4 xmlns="9512b577-b991-4ad1-850c-0766d1f4a42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3FD1348B409B2D49B109D2FC25F1A4BB" ma:contentTypeVersion="10" ma:contentTypeDescription="Új dokumentum létrehozása." ma:contentTypeScope="" ma:versionID="97415fa0ff11a0c08c2eef0f7f440029">
  <xsd:schema xmlns:xsd="http://www.w3.org/2001/XMLSchema" xmlns:xs="http://www.w3.org/2001/XMLSchema" xmlns:p="http://schemas.microsoft.com/office/2006/metadata/properties" xmlns:ns2="9512b577-b991-4ad1-850c-0766d1f4a422" targetNamespace="http://schemas.microsoft.com/office/2006/metadata/properties" ma:root="true" ma:fieldsID="9f6782bc7d86c1816ec53c48722887f3" ns2:_="">
    <xsd:import namespace="9512b577-b991-4ad1-850c-0766d1f4a422"/>
    <xsd:element name="properties">
      <xsd:complexType>
        <xsd:sequence>
          <xsd:element name="documentManagement">
            <xsd:complexType>
              <xsd:all>
                <xsd:element ref="ns2:ObjectId" minOccurs="0"/>
                <xsd:element ref="ns2:MetaNumber1" minOccurs="0"/>
                <xsd:element ref="ns2:Meta1" minOccurs="0"/>
                <xsd:element ref="ns2:Meta2" minOccurs="0"/>
                <xsd:element ref="ns2:Meta3" minOccurs="0"/>
                <xsd:element ref="ns2:Meta4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2b577-b991-4ad1-850c-0766d1f4a422" elementFormDefault="qualified">
    <xsd:import namespace="http://schemas.microsoft.com/office/2006/documentManagement/types"/>
    <xsd:import namespace="http://schemas.microsoft.com/office/infopath/2007/PartnerControls"/>
    <xsd:element name="ObjectId" ma:index="8" nillable="true" ma:displayName="ObjectId" ma:indexed="true" ma:internalName="ObjectId">
      <xsd:simpleType>
        <xsd:restriction base="dms:Number"/>
      </xsd:simpleType>
    </xsd:element>
    <xsd:element name="MetaNumber1" ma:index="9" nillable="true" ma:displayName="MetaNumber1" ma:indexed="true" ma:internalName="MetaNumber1">
      <xsd:simpleType>
        <xsd:restriction base="dms:Number"/>
      </xsd:simpleType>
    </xsd:element>
    <xsd:element name="Meta1" ma:index="10" nillable="true" ma:displayName="Meta1" ma:internalName="Meta1">
      <xsd:simpleType>
        <xsd:restriction base="dms:Text"/>
      </xsd:simpleType>
    </xsd:element>
    <xsd:element name="Meta2" ma:index="11" nillable="true" ma:displayName="Meta2" ma:internalName="Meta2">
      <xsd:simpleType>
        <xsd:restriction base="dms:Text"/>
      </xsd:simpleType>
    </xsd:element>
    <xsd:element name="Meta3" ma:index="12" nillable="true" ma:displayName="Meta3" ma:internalName="Meta3">
      <xsd:simpleType>
        <xsd:restriction base="dms:Text"/>
      </xsd:simpleType>
    </xsd:element>
    <xsd:element name="Meta4" ma:index="13" nillable="true" ma:displayName="Meta4" ma:internalName="Meta4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9512b577-b991-4ad1-850c-0766d1f4a422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B4EEA11-DF76-4879-B9E1-2F63214178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2b577-b991-4ad1-850c-0766d1f4a4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</TotalTime>
  <Words>777</Words>
  <Application>Microsoft Office PowerPoint</Application>
  <PresentationFormat>Szélesvásznú</PresentationFormat>
  <Paragraphs>91</Paragraphs>
  <Slides>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Felmentvény </vt:lpstr>
      <vt:lpstr>Előterjesztésre vonatkozó információk </vt:lpstr>
      <vt:lpstr>Vezetői összefoglaló </vt:lpstr>
      <vt:lpstr>Előterjesztés </vt:lpstr>
      <vt:lpstr>Melléklet</vt:lpstr>
      <vt:lpstr>Kommunikáció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365</cp:revision>
  <dcterms:created xsi:type="dcterms:W3CDTF">2018-02-16T08:48:44Z</dcterms:created>
  <dcterms:modified xsi:type="dcterms:W3CDTF">2025-04-02T08:55:40Z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f12af3-0796-431f-a19a-471c0cc3d607_Enabled">
    <vt:lpwstr>true</vt:lpwstr>
  </property>
  <property fmtid="{D5CDD505-2E9C-101B-9397-08002B2CF9AE}" pid="3" name="MSIP_Label_82f12af3-0796-431f-a19a-471c0cc3d607_SetDate">
    <vt:lpwstr>2024-01-22T09:08:13Z</vt:lpwstr>
  </property>
  <property fmtid="{D5CDD505-2E9C-101B-9397-08002B2CF9AE}" pid="4" name="MSIP_Label_82f12af3-0796-431f-a19a-471c0cc3d607_Method">
    <vt:lpwstr>Standard</vt:lpwstr>
  </property>
  <property fmtid="{D5CDD505-2E9C-101B-9397-08002B2CF9AE}" pid="5" name="MSIP_Label_82f12af3-0796-431f-a19a-471c0cc3d607_Name">
    <vt:lpwstr>Üzleti_dokumentum_label</vt:lpwstr>
  </property>
  <property fmtid="{D5CDD505-2E9C-101B-9397-08002B2CF9AE}" pid="6" name="MSIP_Label_82f12af3-0796-431f-a19a-471c0cc3d607_SiteId">
    <vt:lpwstr>3f1a84fb-1d1d-4d38-9411-8d0bfc17bc3f</vt:lpwstr>
  </property>
  <property fmtid="{D5CDD505-2E9C-101B-9397-08002B2CF9AE}" pid="7" name="MSIP_Label_82f12af3-0796-431f-a19a-471c0cc3d607_ActionId">
    <vt:lpwstr>611e23cf-d454-4bc0-8913-902ba46d6bdf</vt:lpwstr>
  </property>
  <property fmtid="{D5CDD505-2E9C-101B-9397-08002B2CF9AE}" pid="8" name="MSIP_Label_82f12af3-0796-431f-a19a-471c0cc3d607_ContentBits">
    <vt:lpwstr>0</vt:lpwstr>
  </property>
  <property fmtid="{D5CDD505-2E9C-101B-9397-08002B2CF9AE}" pid="9" name="CustomSensitivityLabel">
    <vt:lpwstr>Bizottsagi-dokumentum</vt:lpwstr>
  </property>
  <property fmtid="{D5CDD505-2E9C-101B-9397-08002B2CF9AE}" pid="10" name="ContentTypeId">
    <vt:lpwstr>0x0101003FD1348B409B2D49B109D2FC25F1A4BB</vt:lpwstr>
  </property>
</Properties>
</file>